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44A1877-E4A9-42F6-991B-34B1B3608618}"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D5FA54-3C31-4C66-808F-00CAFEC2032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064646-3D8E-416B-A9E8-4D6DE38F8FD5}"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73A752-58A8-4B1D-AAFC-6923F802DF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A1BFE1A-67C5-4D97-980E-649C57280273}"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EFB48F-34DF-4A17-852B-980AD715755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A3C7DDB-45B0-4325-B414-85B9104F68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9E0448-831B-4373-85E6-EF625638D5E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C2118BA-8E85-4FF3-98AE-2B827BCB1A16}"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B51016B-FFD9-4EF8-A191-BCE9C6D0EF2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62B83FD-2097-4D90-9CFF-F4F15F1AEE1B}"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A0FD538-5F8D-4AD4-B1B2-E13DC2973D4B}"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B7D1B2C-978B-44A9-BA66-FD61D7AE44D3}"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C07175D-CCA7-4806-AB62-1F3E5B5A630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16573A-6BFD-4A2F-80CB-8D69333B683B}"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EC9B86-61F1-414D-8E41-251F369ECE2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C64F2C-4E9D-4056-AAFE-E2AC6C2AF01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8A5E6E-5C8A-4625-AFCE-C50872FE2E1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9C8DF9-5B88-4918-B285-93F778566268}"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9A7322-11DE-4CFC-B3FD-158323996B4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85872A-E76C-4C00-88AF-0A897A10C185}"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3E1118-43BB-4340-8F83-6582468FCD03}"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AF30A6-B82F-499B-ABCB-B3A6B4C9B46C}"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F06ECC8-4079-4866-856A-30E03F4F4C08}"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9D22F99-B0F1-4981-9C54-6D8975ACD96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ACC2F52-A86D-4D55-B1CA-493D37AFCA2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913BD18-9C63-4920-83E1-03BD136A12C9}"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1F390B-CBBB-4CD7-8270-B59F6FD862C9}"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9651D1-7E02-40B3-944A-EDC6E54E74D3}"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B45D7F-6B4A-4F4E-B4B3-D8139EB8D75C}"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36503D-353C-452D-B9C1-315774D20A87}"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B127F21-9F9A-43E6-A0C1-B9F714AE1FC5}"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EECE708B-AC06-4746-AA3F-1FA087173F73}" type="datetimeFigureOut">
              <a:rPr lang="en-US"/>
              <a:pPr>
                <a:defRPr/>
              </a:pPr>
              <a:t>3/19/2009</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5E859ECE-7899-41C3-A0CC-CD22D6F808F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E724887-4840-4B73-9BD9-B50956979C6F}" type="datetimeFigureOut">
              <a:rPr lang="en-US"/>
              <a:pPr>
                <a:defRPr/>
              </a:pPr>
              <a:t>3/19/2009</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A654CADA-18D9-4BD9-9163-165A53A25AA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0CD510A-AF88-485C-A081-8033D028DF82}" type="datetimeFigureOut">
              <a:rPr lang="en-US"/>
              <a:pPr>
                <a:defRPr/>
              </a:pPr>
              <a:t>3/19/2009</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1E4568F0-0503-42B5-8E88-6BFEB6307A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8C4C05A-0221-4978-B547-E1C1B0D8AF72}" type="datetimeFigureOut">
              <a:rPr lang="en-US"/>
              <a:pPr>
                <a:defRPr/>
              </a:pPr>
              <a:t>3/19/2009</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1FFBABAD-AB1F-456B-8E16-6F2C563DD1F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C23CD132-5BF9-4C4C-8603-BC3183DF7AA0}" type="datetimeFigureOut">
              <a:rPr lang="en-US"/>
              <a:pPr>
                <a:defRPr/>
              </a:pPr>
              <a:t>3/19/2009</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en-US"/>
          </a:p>
        </p:txBody>
      </p:sp>
      <p:sp>
        <p:nvSpPr>
          <p:cNvPr id="9" name="Номер слайда 17"/>
          <p:cNvSpPr>
            <a:spLocks noGrp="1"/>
          </p:cNvSpPr>
          <p:nvPr>
            <p:ph type="sldNum" sz="quarter" idx="12"/>
          </p:nvPr>
        </p:nvSpPr>
        <p:spPr/>
        <p:txBody>
          <a:bodyPr/>
          <a:lstStyle>
            <a:lvl1pPr>
              <a:defRPr/>
            </a:lvl1pPr>
          </a:lstStyle>
          <a:p>
            <a:pPr>
              <a:defRPr/>
            </a:pPr>
            <a:fld id="{5B26E9BD-513D-449E-A6C4-4663CE73EB6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DB29E281-9EF1-4C01-8666-47F323DCAE4A}" type="datetimeFigureOut">
              <a:rPr lang="en-US"/>
              <a:pPr>
                <a:defRPr/>
              </a:pPr>
              <a:t>3/19/2009</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en-US"/>
          </a:p>
        </p:txBody>
      </p:sp>
      <p:sp>
        <p:nvSpPr>
          <p:cNvPr id="5" name="Номер слайда 17"/>
          <p:cNvSpPr>
            <a:spLocks noGrp="1"/>
          </p:cNvSpPr>
          <p:nvPr>
            <p:ph type="sldNum" sz="quarter" idx="12"/>
          </p:nvPr>
        </p:nvSpPr>
        <p:spPr/>
        <p:txBody>
          <a:bodyPr/>
          <a:lstStyle>
            <a:lvl1pPr>
              <a:defRPr/>
            </a:lvl1pPr>
          </a:lstStyle>
          <a:p>
            <a:pPr>
              <a:defRPr/>
            </a:pPr>
            <a:fld id="{B0D88510-A9E2-44CC-9094-375048C1B3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47DAEA-F200-433F-956E-9D7C31E0C7F1}"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EE9638-71A7-4943-8EA2-B596BD0C2314}"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8953DAA-759B-422A-A7BC-6FB8511537E8}" type="datetimeFigureOut">
              <a:rPr lang="en-US"/>
              <a:pPr>
                <a:defRPr/>
              </a:pPr>
              <a:t>3/19/2009</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4383202C-30C8-4036-89A3-0623EBBA706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0B226C3-0B1C-455C-AC87-8DA04384E529}" type="datetimeFigureOut">
              <a:rPr lang="en-US"/>
              <a:pPr>
                <a:defRPr/>
              </a:pPr>
              <a:t>3/19/2009</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1E850290-EA43-4792-ADCB-84613ECCC83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C00CEC8-402A-4417-83B1-F8A95A0DD01B}" type="datetimeFigureOut">
              <a:rPr lang="en-US"/>
              <a:pPr>
                <a:defRPr/>
              </a:pPr>
              <a:t>3/19/2009</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en-US"/>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10F6C6D2-DEC9-4682-96FC-BEBDE316E6E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B33921B-FAA7-45B1-A02A-25F1BDDB0023}" type="datetimeFigureOut">
              <a:rPr lang="en-US"/>
              <a:pPr>
                <a:defRPr/>
              </a:pPr>
              <a:t>3/19/2009</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58F40AB6-8D0E-4FA6-928E-30E02D275E5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2B05E7B-A414-40D5-A414-77C3ABCE2C24}" type="datetimeFigureOut">
              <a:rPr lang="en-US"/>
              <a:pPr>
                <a:defRPr/>
              </a:pPr>
              <a:t>3/19/2009</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ADE186D3-DB18-4E08-BE4D-4DF6D64BBFA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6EEDE5E-CFCD-4151-98BC-8377D318513D}"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C00152-4851-4B2E-9B5C-25AD9F63708D}"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25BD7-B011-418F-8F0F-F362BA6D3BCC}"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9B0031-8D9F-4F13-B22F-CBDFF85FB160}"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E520E74-A5F0-4372-B91A-090871CC1555}"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70F436-45C8-48BA-ABFA-1FC02762FF0A}"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47600A-4D9C-4D8F-9CDA-155FBA7F742D}"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E68CE3-3A1D-4332-984E-6D2FEADD8F40}"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A6E3D33-F8E0-40EB-BA51-1E5491506777}" type="datetimeFigureOut">
              <a:rPr lang="ru-RU"/>
              <a:pPr>
                <a:defRPr/>
              </a:pPr>
              <a:t>19.03.2009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1126787-B145-496B-A01F-CA3A36BC69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4D226B6-632C-42DF-8E4E-E846B787FADB}" type="datetimeFigureOut">
              <a:rPr lang="ru-RU"/>
              <a:pPr>
                <a:defRPr/>
              </a:pPr>
              <a:t>19.03.2009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74424C8-2F9F-4728-BD05-1F7AC33191CC}"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8ABCA1A-1C9F-491D-BC16-D930D53B99AA}" type="datetimeFigureOut">
              <a:rPr lang="ru-RU"/>
              <a:pPr>
                <a:defRPr/>
              </a:pPr>
              <a:t>19.03.2009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65A091-0F52-40A7-AA8C-97116B41985F}"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FD4AC66-5E42-4EAD-86C6-8A89E5E9E408}" type="datetimeFigureOut">
              <a:rPr lang="ru-RU"/>
              <a:pPr>
                <a:defRPr/>
              </a:pPr>
              <a:t>19.03.2009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6CAD999-D5AE-453A-A758-F1B7B103BEE7}"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897A93-1770-41E1-B04C-89584C1D2CC9}"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4B1597-8D03-40E3-994D-A28CDA71452C}"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ADDA15-25A3-4B2D-AE27-1B1DE5554BA3}"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A7405C-EC0D-4B1E-9677-0AF53FD6221B}"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512415-205B-4DFE-8F45-2B8271E376B7}"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FBA912-54F9-4993-B5D8-29A1AAAA3AF8}"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414AAA-08B6-4118-9D93-E1141E4B786D}" type="datetimeFigureOut">
              <a:rPr lang="ru-RU"/>
              <a:pPr>
                <a:defRPr/>
              </a:pPr>
              <a:t>19.03.2009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E08118-F0C0-44B2-B9F7-2137B371183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9367994-19F7-47A3-BB7E-B50F6A8DECC1}" type="datetimeFigureOut">
              <a:rPr lang="ru-RU"/>
              <a:pPr>
                <a:defRPr/>
              </a:pPr>
              <a:t>19.03.2009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8D459BA-0F13-47CC-8872-A8ECD5678F1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633514F-0DC5-4C74-9F3B-E6EB6BD234A8}" type="datetimeFigureOut">
              <a:rPr lang="ru-RU"/>
              <a:pPr>
                <a:defRPr/>
              </a:pPr>
              <a:t>19.03.2009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8767EA-C4EC-4E11-B3E2-8CC22E68FE1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EFD066-7FEA-46C2-9F66-5795E71EAE38}"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A3455C-CA8E-41CB-B372-0C884D7D5A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EDF145-724A-490E-A597-E845B45F1BAC}" type="datetimeFigureOut">
              <a:rPr lang="ru-RU"/>
              <a:pPr>
                <a:defRPr/>
              </a:pPr>
              <a:t>19.03.2009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C32C87-176C-408B-B6A6-4C8A4C05BDB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6756DA-F39A-44C5-8B10-819A2FA8837E}" type="datetimeFigureOut">
              <a:rPr lang="ru-RU"/>
              <a:pPr>
                <a:defRPr/>
              </a:pPr>
              <a:t>19.03.2009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B836DF-00D1-4F11-8CE1-9006CC6D19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5FF6AD8F-D616-4A9D-A325-3CA5D4ACE55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135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58F47DAD-E686-4A7B-BE66-8A563E1758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14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614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2F10806-6FD3-4D3E-A6B8-ED644594D846}" type="datetimeFigureOut">
              <a:rPr lang="en-US"/>
              <a:pPr>
                <a:defRPr/>
              </a:pPr>
              <a:t>3/19/2009</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1F79EEC-1F37-4318-8C63-8F6F69985373}" type="slidenum">
              <a:rPr lang="en-US"/>
              <a:pPr>
                <a:defRPr/>
              </a:pPr>
              <a:t>‹#›</a:t>
            </a:fld>
            <a:endParaRPr lang="en-US"/>
          </a:p>
        </p:txBody>
      </p:sp>
      <p:grpSp>
        <p:nvGrpSpPr>
          <p:cNvPr id="2"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44000"/>
          </a:stretch>
        </a:blip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21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E7F5FA5-23FA-4B08-92D0-9A1803AF8077}" type="datetimeFigureOut">
              <a:rPr lang="ru-RU"/>
              <a:pPr>
                <a:defRPr/>
              </a:pPr>
              <a:t>19.03.2009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AC1704-5A2A-4372-9E9C-F9A25980C30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http://pages.marsu.ru/chla/pi.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jpe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i%20gu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WordArt 6"/>
          <p:cNvSpPr>
            <a:spLocks noChangeArrowheads="1" noChangeShapeType="1" noTextEdit="1"/>
          </p:cNvSpPr>
          <p:nvPr/>
        </p:nvSpPr>
        <p:spPr bwMode="auto">
          <a:xfrm rot="-621639">
            <a:off x="442913" y="1816100"/>
            <a:ext cx="6985000" cy="3168650"/>
          </a:xfrm>
          <a:prstGeom prst="rect">
            <a:avLst/>
          </a:prstGeom>
        </p:spPr>
        <p:txBody>
          <a:bodyPr wrap="none" fromWordArt="1">
            <a:prstTxWarp prst="textSlantUp">
              <a:avLst>
                <a:gd name="adj" fmla="val 32056"/>
              </a:avLst>
            </a:prstTxWarp>
          </a:bodyPr>
          <a:lstStyle/>
          <a:p>
            <a:pPr algn="ctr"/>
            <a:r>
              <a:rPr lang="ru-RU" sz="3600" b="1" kern="10">
                <a:ln w="9525">
                  <a:solidFill>
                    <a:srgbClr val="CC99FF"/>
                  </a:solidFill>
                  <a:round/>
                  <a:headEnd/>
                  <a:tailEnd/>
                </a:ln>
                <a:gradFill rotWithShape="1">
                  <a:gsLst>
                    <a:gs pos="0">
                      <a:srgbClr val="6600CC"/>
                    </a:gs>
                    <a:gs pos="100000">
                      <a:srgbClr val="CC00CC"/>
                    </a:gs>
                  </a:gsLst>
                  <a:lin ang="6000000" scaled="1"/>
                </a:gradFill>
                <a:effectLst>
                  <a:outerShdw dist="53882" dir="2700000" algn="ctr" rotWithShape="0">
                    <a:srgbClr val="9999FF">
                      <a:alpha val="79999"/>
                    </a:srgbClr>
                  </a:outerShdw>
                </a:effectLst>
                <a:latin typeface="Comic Sans MS"/>
              </a:rPr>
              <a:t>Это загадочное</a:t>
            </a:r>
          </a:p>
          <a:p>
            <a:pPr algn="ctr"/>
            <a:r>
              <a:rPr lang="ru-RU" sz="3600" b="1" kern="10">
                <a:ln w="9525">
                  <a:solidFill>
                    <a:srgbClr val="CC99FF"/>
                  </a:solidFill>
                  <a:round/>
                  <a:headEnd/>
                  <a:tailEnd/>
                </a:ln>
                <a:gradFill rotWithShape="1">
                  <a:gsLst>
                    <a:gs pos="0">
                      <a:srgbClr val="6600CC"/>
                    </a:gs>
                    <a:gs pos="100000">
                      <a:srgbClr val="CC00CC"/>
                    </a:gs>
                  </a:gsLst>
                  <a:lin ang="6000000" scaled="1"/>
                </a:gradFill>
                <a:effectLst>
                  <a:outerShdw dist="53882" dir="2700000" algn="ctr" rotWithShape="0">
                    <a:srgbClr val="9999FF">
                      <a:alpha val="79999"/>
                    </a:srgbClr>
                  </a:outerShdw>
                </a:effectLst>
                <a:latin typeface="Comic Sans MS"/>
              </a:rPr>
              <a:t>число Пи</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28625" y="4357688"/>
            <a:ext cx="8280400" cy="16176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2400" b="1" dirty="0"/>
              <a:t>Индусы в </a:t>
            </a:r>
            <a:r>
              <a:rPr lang="en-US" sz="2400" b="1" dirty="0"/>
              <a:t>V</a:t>
            </a:r>
            <a:r>
              <a:rPr lang="ru-RU" sz="2400" b="1" dirty="0"/>
              <a:t> – </a:t>
            </a:r>
            <a:r>
              <a:rPr lang="en-US" sz="2400" b="1" dirty="0"/>
              <a:t>VI</a:t>
            </a:r>
            <a:r>
              <a:rPr lang="ru-RU" sz="2400" b="1" dirty="0"/>
              <a:t> пользовались числом 3,1611, </a:t>
            </a:r>
            <a:endParaRPr lang="en-US" sz="2400" b="1" dirty="0"/>
          </a:p>
          <a:p>
            <a:pPr algn="ctr" fontAlgn="auto">
              <a:spcBef>
                <a:spcPts val="0"/>
              </a:spcBef>
              <a:spcAft>
                <a:spcPts val="0"/>
              </a:spcAft>
              <a:defRPr/>
            </a:pPr>
            <a:r>
              <a:rPr lang="ru-RU" sz="2400" b="1" dirty="0"/>
              <a:t>а китайцы - числом   3,1415927; это значение записывалось в виде именованного числа:</a:t>
            </a:r>
          </a:p>
          <a:p>
            <a:pPr algn="ctr" fontAlgn="auto">
              <a:spcBef>
                <a:spcPts val="0"/>
              </a:spcBef>
              <a:spcAft>
                <a:spcPts val="0"/>
              </a:spcAft>
              <a:defRPr/>
            </a:pPr>
            <a:r>
              <a:rPr lang="ru-RU" sz="2400" b="1" dirty="0"/>
              <a:t>3 </a:t>
            </a:r>
            <a:r>
              <a:rPr lang="ru-RU" sz="2400" b="1" dirty="0" err="1"/>
              <a:t>чжана</a:t>
            </a:r>
            <a:r>
              <a:rPr lang="ru-RU" sz="2400" b="1" dirty="0"/>
              <a:t> 1 </a:t>
            </a:r>
            <a:r>
              <a:rPr lang="ru-RU" sz="2400" b="1" dirty="0" err="1"/>
              <a:t>чи</a:t>
            </a:r>
            <a:r>
              <a:rPr lang="ru-RU" sz="2400" b="1" dirty="0"/>
              <a:t> 4 </a:t>
            </a:r>
            <a:r>
              <a:rPr lang="ru-RU" sz="2400" b="1" dirty="0" err="1"/>
              <a:t>цуня</a:t>
            </a:r>
            <a:r>
              <a:rPr lang="ru-RU" sz="2400" b="1" dirty="0"/>
              <a:t> 1 фень 5 </a:t>
            </a:r>
            <a:r>
              <a:rPr lang="ru-RU" sz="2400" b="1" dirty="0" err="1"/>
              <a:t>ме</a:t>
            </a:r>
            <a:r>
              <a:rPr lang="ru-RU" sz="2400" b="1" dirty="0"/>
              <a:t> 9 </a:t>
            </a:r>
            <a:r>
              <a:rPr lang="ru-RU" sz="2400" b="1" dirty="0" err="1"/>
              <a:t>хао</a:t>
            </a:r>
            <a:r>
              <a:rPr lang="ru-RU" sz="2400" b="1" dirty="0"/>
              <a:t> 2 </a:t>
            </a:r>
            <a:r>
              <a:rPr lang="ru-RU" sz="2400" b="1" dirty="0" err="1"/>
              <a:t>мяо</a:t>
            </a:r>
            <a:r>
              <a:rPr lang="ru-RU" sz="2400" b="1" dirty="0"/>
              <a:t> 7 хо.</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071563" y="3714750"/>
            <a:ext cx="7200900" cy="1570038"/>
          </a:xfrm>
          <a:prstGeom prst="rect">
            <a:avLst/>
          </a:prstGeom>
          <a:noFill/>
          <a:ln w="9525">
            <a:noFill/>
            <a:miter lim="800000"/>
            <a:headEnd/>
            <a:tailEnd/>
          </a:ln>
        </p:spPr>
        <p:txBody>
          <a:bodyPr>
            <a:spAutoFit/>
          </a:bodyPr>
          <a:lstStyle/>
          <a:p>
            <a:pPr algn="ctr">
              <a:spcBef>
                <a:spcPct val="50000"/>
              </a:spcBef>
            </a:pPr>
            <a:r>
              <a:rPr lang="ru-RU" sz="2400" b="1"/>
              <a:t>В </a:t>
            </a:r>
            <a:r>
              <a:rPr lang="en-US" sz="2400" b="1"/>
              <a:t>XV</a:t>
            </a:r>
            <a:r>
              <a:rPr lang="ru-RU" sz="2400" b="1"/>
              <a:t> веке иранский математик Аль-Каши нашёл значение π с 16-ю верными знаками, рассмотрев вписанный и описанный многоугольники с 80.035.168 сторонами. </a:t>
            </a:r>
          </a:p>
        </p:txBody>
      </p:sp>
      <p:pic>
        <p:nvPicPr>
          <p:cNvPr id="4" name="Рисунок 3" descr="al-kas12.JPG"/>
          <p:cNvPicPr>
            <a:picLocks noChangeAspect="1"/>
          </p:cNvPicPr>
          <p:nvPr/>
        </p:nvPicPr>
        <p:blipFill>
          <a:blip r:embed="rId3"/>
          <a:srcRect l="3261" t="20444" b="5956"/>
          <a:stretch>
            <a:fillRect/>
          </a:stretch>
        </p:blipFill>
        <p:spPr>
          <a:xfrm>
            <a:off x="6000760" y="357166"/>
            <a:ext cx="2762256" cy="3351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Box 4"/>
          <p:cNvSpPr txBox="1">
            <a:spLocks noChangeArrowheads="1"/>
          </p:cNvSpPr>
          <p:nvPr/>
        </p:nvSpPr>
        <p:spPr bwMode="auto">
          <a:xfrm>
            <a:off x="1071563" y="5357813"/>
            <a:ext cx="7072312" cy="12001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ru-RU" sz="2400" b="1" dirty="0"/>
              <a:t>Андриан Ван </a:t>
            </a:r>
            <a:r>
              <a:rPr lang="ru-RU" sz="2400" b="1" dirty="0" err="1"/>
              <a:t>Ромен</a:t>
            </a:r>
            <a:r>
              <a:rPr lang="ru-RU" sz="2400" b="1" dirty="0"/>
              <a:t> (Бельгия) в </a:t>
            </a:r>
            <a:r>
              <a:rPr lang="en-US" sz="2400" b="1" dirty="0"/>
              <a:t>XVI</a:t>
            </a:r>
            <a:r>
              <a:rPr lang="ru-RU" sz="2400" b="1" dirty="0"/>
              <a:t> в. с помощью 230-угольников получил 17 верных десятичных знаков </a:t>
            </a:r>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00063" y="3500438"/>
            <a:ext cx="8429625" cy="3046412"/>
          </a:xfrm>
          <a:prstGeom prst="rect">
            <a:avLst/>
          </a:prstGeom>
          <a:noFill/>
          <a:ln w="9525">
            <a:noFill/>
            <a:miter lim="800000"/>
            <a:headEnd/>
            <a:tailEnd/>
          </a:ln>
        </p:spPr>
        <p:txBody>
          <a:bodyPr>
            <a:spAutoFit/>
          </a:bodyPr>
          <a:lstStyle/>
          <a:p>
            <a:pPr algn="ctr">
              <a:spcBef>
                <a:spcPct val="50000"/>
              </a:spcBef>
            </a:pPr>
            <a:r>
              <a:rPr lang="ru-RU" sz="2400" b="1">
                <a:latin typeface="Times New Roman" pitchFamily="18" charset="0"/>
                <a:cs typeface="Times New Roman" pitchFamily="18" charset="0"/>
              </a:rPr>
              <a:t>А голландский вычислитель – Лудольф Ван-Цейлен (1540 – 1610), вычисляя π, дошёл до многоугольников с 602 029 сторонами, и получил 35 верных знаков для π. Учёный обнаружил большое терпение и выдержку, несколько лет затратив на определение числа π. В его честь современники назвали π – «Лудольфово число». Согласно завещанию на его надгробном камне было высечено найденное им значение π.</a:t>
            </a:r>
          </a:p>
        </p:txBody>
      </p:sp>
      <p:pic>
        <p:nvPicPr>
          <p:cNvPr id="22531" name="Рисунок 14" descr="http://pages.marsu.ru/chla/pi.gif"/>
          <p:cNvPicPr>
            <a:picLocks noChangeAspect="1" noChangeArrowheads="1"/>
          </p:cNvPicPr>
          <p:nvPr/>
        </p:nvPicPr>
        <p:blipFill>
          <a:blip r:embed="rId3" r:link="rId4"/>
          <a:srcRect l="6615" r="11388"/>
          <a:stretch>
            <a:fillRect/>
          </a:stretch>
        </p:blipFill>
        <p:spPr bwMode="auto">
          <a:xfrm>
            <a:off x="4071938" y="1000125"/>
            <a:ext cx="4143375" cy="1785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42938" y="3786188"/>
            <a:ext cx="8215312" cy="2678112"/>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Обозначение π (первая буква в греческом слове – окружность, периферия) впервые встречается у английского математика Уильяма Джонсона</a:t>
            </a:r>
            <a:r>
              <a:rPr lang="en-US" sz="2400" b="1">
                <a:latin typeface="Times New Roman" pitchFamily="18" charset="0"/>
                <a:cs typeface="Times New Roman" pitchFamily="18" charset="0"/>
              </a:rPr>
              <a:t> </a:t>
            </a:r>
            <a:r>
              <a:rPr lang="ru-RU" sz="2400" b="1">
                <a:latin typeface="Times New Roman" pitchFamily="18" charset="0"/>
                <a:cs typeface="Times New Roman" pitchFamily="18" charset="0"/>
              </a:rPr>
              <a:t>(1706 г.), а после опубликования работы Леонарда Эйлера</a:t>
            </a:r>
          </a:p>
          <a:p>
            <a:pPr algn="ctr"/>
            <a:r>
              <a:rPr lang="ru-RU" sz="2400" b="1">
                <a:latin typeface="Times New Roman" pitchFamily="18" charset="0"/>
                <a:cs typeface="Times New Roman" pitchFamily="18" charset="0"/>
              </a:rPr>
              <a:t> (1736 г. Санкт-Петербург), вычислившего значение π с точностью до 153 десятичных знаков, обозначение π становится общепринятым.</a:t>
            </a:r>
          </a:p>
        </p:txBody>
      </p:sp>
      <p:pic>
        <p:nvPicPr>
          <p:cNvPr id="10246" name="Picture 6" descr="Японец озвучил число Пи до стотысячного знака"/>
          <p:cNvPicPr>
            <a:picLocks noChangeAspect="1" noChangeArrowheads="1"/>
          </p:cNvPicPr>
          <p:nvPr/>
        </p:nvPicPr>
        <p:blipFill>
          <a:blip r:embed="rId3"/>
          <a:srcRect l="11790" t="7369" r="11571" b="6659"/>
          <a:stretch>
            <a:fillRect/>
          </a:stretch>
        </p:blipFill>
        <p:spPr bwMode="auto">
          <a:xfrm>
            <a:off x="3428992" y="642918"/>
            <a:ext cx="2547274" cy="2286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descr="Уильям Джонс.jpg"/>
          <p:cNvPicPr>
            <a:picLocks noChangeAspect="1"/>
          </p:cNvPicPr>
          <p:nvPr/>
        </p:nvPicPr>
        <p:blipFill>
          <a:blip r:embed="rId4"/>
          <a:stretch>
            <a:fillRect/>
          </a:stretch>
        </p:blipFill>
        <p:spPr>
          <a:xfrm>
            <a:off x="6286512" y="285728"/>
            <a:ext cx="2643207" cy="3171847"/>
          </a:xfrm>
          <a:prstGeom prst="ellipse">
            <a:avLst/>
          </a:prstGeom>
          <a:ln>
            <a:noFill/>
          </a:ln>
          <a:effectLst>
            <a:softEdge rad="112500"/>
          </a:effectLst>
        </p:spPr>
      </p:pic>
      <p:sp>
        <p:nvSpPr>
          <p:cNvPr id="23557" name="Прямоугольник 4"/>
          <p:cNvSpPr>
            <a:spLocks noChangeArrowheads="1"/>
          </p:cNvSpPr>
          <p:nvPr/>
        </p:nvSpPr>
        <p:spPr bwMode="auto">
          <a:xfrm>
            <a:off x="6429375" y="3357563"/>
            <a:ext cx="2417763" cy="400050"/>
          </a:xfrm>
          <a:prstGeom prst="rect">
            <a:avLst/>
          </a:prstGeom>
          <a:noFill/>
          <a:ln w="9525">
            <a:noFill/>
            <a:miter lim="800000"/>
            <a:headEnd/>
            <a:tailEnd/>
          </a:ln>
        </p:spPr>
        <p:txBody>
          <a:bodyPr>
            <a:spAutoFit/>
          </a:bodyPr>
          <a:lstStyle/>
          <a:p>
            <a:pPr algn="ctr"/>
            <a:r>
              <a:rPr lang="ru-RU" sz="2000" b="1"/>
              <a:t>Уильям Джонсон</a:t>
            </a:r>
            <a:r>
              <a:rPr lang="en-US" sz="2000" b="1"/>
              <a:t> </a:t>
            </a:r>
            <a:endParaRPr lang="ru-RU" sz="2000"/>
          </a:p>
        </p:txBody>
      </p:sp>
      <p:pic>
        <p:nvPicPr>
          <p:cNvPr id="6" name="Рисунок 5" descr="Леонард Эйлер, портрет 1753 г..jpg"/>
          <p:cNvPicPr>
            <a:picLocks noChangeAspect="1"/>
          </p:cNvPicPr>
          <p:nvPr/>
        </p:nvPicPr>
        <p:blipFill>
          <a:blip r:embed="rId5"/>
          <a:stretch>
            <a:fillRect/>
          </a:stretch>
        </p:blipFill>
        <p:spPr>
          <a:xfrm>
            <a:off x="571472" y="214290"/>
            <a:ext cx="2377144" cy="3071834"/>
          </a:xfrm>
          <a:prstGeom prst="ellipse">
            <a:avLst/>
          </a:prstGeom>
          <a:ln>
            <a:noFill/>
          </a:ln>
          <a:effectLst>
            <a:softEdge rad="112500"/>
          </a:effectLst>
        </p:spPr>
      </p:pic>
      <p:sp>
        <p:nvSpPr>
          <p:cNvPr id="23559" name="Прямоугольник 6"/>
          <p:cNvSpPr>
            <a:spLocks noChangeArrowheads="1"/>
          </p:cNvSpPr>
          <p:nvPr/>
        </p:nvSpPr>
        <p:spPr bwMode="auto">
          <a:xfrm>
            <a:off x="714375" y="3286125"/>
            <a:ext cx="2217738" cy="400050"/>
          </a:xfrm>
          <a:prstGeom prst="rect">
            <a:avLst/>
          </a:prstGeom>
          <a:noFill/>
          <a:ln w="9525">
            <a:noFill/>
            <a:miter lim="800000"/>
            <a:headEnd/>
            <a:tailEnd/>
          </a:ln>
        </p:spPr>
        <p:txBody>
          <a:bodyPr wrap="none">
            <a:spAutoFit/>
          </a:bodyPr>
          <a:lstStyle/>
          <a:p>
            <a:r>
              <a:rPr lang="ru-RU" sz="2000" b="1"/>
              <a:t>Леонард Эйлер </a:t>
            </a:r>
            <a:endParaRPr lang="ru-RU" sz="200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1928802"/>
            <a:ext cx="7506094" cy="1754326"/>
          </a:xfrm>
          <a:prstGeom prst="rect">
            <a:avLst/>
          </a:prstGeom>
          <a:noFill/>
        </p:spPr>
        <p:txBody>
          <a:bodyPr wrap="none">
            <a:spAutoFit/>
          </a:bodyPr>
          <a:lstStyle/>
          <a:p>
            <a:pPr algn="ctr" fontAlgn="auto">
              <a:spcBef>
                <a:spcPts val="0"/>
              </a:spcBef>
              <a:spcAft>
                <a:spcPts val="0"/>
              </a:spcAft>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Различные способы</a:t>
            </a:r>
          </a:p>
          <a:p>
            <a:pPr algn="ctr" fontAlgn="auto">
              <a:spcBef>
                <a:spcPts val="0"/>
              </a:spcBef>
              <a:spcAft>
                <a:spcPts val="0"/>
              </a:spcAft>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вычисления числа </a:t>
            </a:r>
            <a:r>
              <a:rPr lang="el-G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π</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285860"/>
            <a:ext cx="8358246" cy="3286148"/>
          </a:xfrm>
        </p:spPr>
        <p:txBody>
          <a:bodyPr>
            <a:prstTxWarp prst="textCurveDown">
              <a:avLst/>
            </a:prstTxWarp>
          </a:bodyPr>
          <a:lstStyle/>
          <a:p>
            <a:pPr algn="ctr" eaLnBrk="1" fontAlgn="auto" hangingPunct="1">
              <a:spcAft>
                <a:spcPts val="0"/>
              </a:spcAft>
              <a:defRPr/>
            </a:pPr>
            <a:r>
              <a:rPr lang="ru-RU" smtClean="0">
                <a:ln w="635">
                  <a:solidFill>
                    <a:schemeClr val="tx1"/>
                  </a:solidFill>
                </a:ln>
                <a:solidFill>
                  <a:schemeClr val="accent3">
                    <a:lumMod val="75000"/>
                  </a:schemeClr>
                </a:solidFill>
              </a:rPr>
              <a:t>Библейское вычисление</a:t>
            </a:r>
            <a:br>
              <a:rPr lang="ru-RU" smtClean="0">
                <a:ln w="635">
                  <a:solidFill>
                    <a:schemeClr val="tx1"/>
                  </a:solidFill>
                </a:ln>
                <a:solidFill>
                  <a:schemeClr val="accent3">
                    <a:lumMod val="75000"/>
                  </a:schemeClr>
                </a:solidFill>
              </a:rPr>
            </a:br>
            <a:r>
              <a:rPr lang="ru-RU" smtClean="0">
                <a:ln w="635">
                  <a:solidFill>
                    <a:schemeClr val="tx1"/>
                  </a:solidFill>
                </a:ln>
                <a:solidFill>
                  <a:schemeClr val="accent3">
                    <a:lumMod val="75000"/>
                  </a:schemeClr>
                </a:solidFill>
              </a:rPr>
              <a:t>числа </a:t>
            </a:r>
            <a:r>
              <a:rPr lang="el-GR" smtClean="0">
                <a:ln w="635">
                  <a:solidFill>
                    <a:schemeClr val="tx1"/>
                  </a:solidFill>
                </a:ln>
                <a:solidFill>
                  <a:schemeClr val="accent3">
                    <a:lumMod val="75000"/>
                  </a:schemeClr>
                </a:solidFill>
              </a:rPr>
              <a:t>π</a:t>
            </a:r>
            <a:endParaRPr lang="ru-RU">
              <a:ln w="635">
                <a:solidFill>
                  <a:schemeClr val="tx1"/>
                </a:solidFill>
              </a:ln>
              <a:solidFill>
                <a:schemeClr val="accent3">
                  <a:lumMod val="75000"/>
                </a:schemeClr>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Текст 2"/>
          <p:cNvSpPr>
            <a:spLocks noGrp="1"/>
          </p:cNvSpPr>
          <p:nvPr>
            <p:ph type="body" idx="1"/>
          </p:nvPr>
        </p:nvSpPr>
        <p:spPr>
          <a:xfrm>
            <a:off x="530225" y="457200"/>
            <a:ext cx="7772400" cy="3757613"/>
          </a:xfrm>
        </p:spPr>
        <p:txBody>
          <a:bodyPr/>
          <a:lstStyle/>
          <a:p>
            <a:pPr algn="ctr" eaLnBrk="1" hangingPunct="1"/>
            <a:r>
              <a:rPr lang="ru-RU" sz="2800" smtClean="0"/>
              <a:t>Одно из ранних приближений для числа π можно извлечь из канонического текста Библии, датируемого примерно X-V веками до нашей эры. В третьей книге Царств подробно рассказывается о том, как мастер Хирам сооружал по заказу правителя Иудейского Израильского царства Соломона храм. </a:t>
            </a:r>
          </a:p>
        </p:txBody>
      </p:sp>
      <p:pic>
        <p:nvPicPr>
          <p:cNvPr id="26627" name="Рисунок 3" descr="царь Соломон, держащий в руках изображение Храма.jpg"/>
          <p:cNvPicPr>
            <a:picLocks noChangeAspect="1"/>
          </p:cNvPicPr>
          <p:nvPr/>
        </p:nvPicPr>
        <p:blipFill>
          <a:blip r:embed="rId2"/>
          <a:srcRect/>
          <a:stretch>
            <a:fillRect/>
          </a:stretch>
        </p:blipFill>
        <p:spPr bwMode="auto">
          <a:xfrm>
            <a:off x="1828800" y="3657600"/>
            <a:ext cx="1974850" cy="2165350"/>
          </a:xfrm>
          <a:prstGeom prst="rect">
            <a:avLst/>
          </a:prstGeom>
          <a:noFill/>
          <a:ln w="9525">
            <a:noFill/>
            <a:miter lim="800000"/>
            <a:headEnd/>
            <a:tailEnd/>
          </a:ln>
        </p:spPr>
      </p:pic>
      <p:pic>
        <p:nvPicPr>
          <p:cNvPr id="7172" name="Рисунок 4" descr="Храм царя Соломона.jpg"/>
          <p:cNvPicPr>
            <a:picLocks noChangeAspect="1"/>
          </p:cNvPicPr>
          <p:nvPr/>
        </p:nvPicPr>
        <p:blipFill>
          <a:blip r:embed="rId3"/>
          <a:srcRect/>
          <a:stretch>
            <a:fillRect/>
          </a:stretch>
        </p:blipFill>
        <p:spPr bwMode="auto">
          <a:xfrm>
            <a:off x="5214942" y="3714752"/>
            <a:ext cx="2738462" cy="2031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629" name="TextBox 6"/>
          <p:cNvSpPr txBox="1">
            <a:spLocks noChangeArrowheads="1"/>
          </p:cNvSpPr>
          <p:nvPr/>
        </p:nvSpPr>
        <p:spPr bwMode="auto">
          <a:xfrm>
            <a:off x="762000" y="5867400"/>
            <a:ext cx="4038600" cy="646113"/>
          </a:xfrm>
          <a:prstGeom prst="rect">
            <a:avLst/>
          </a:prstGeom>
          <a:noFill/>
          <a:ln w="9525">
            <a:noFill/>
            <a:miter lim="800000"/>
            <a:headEnd/>
            <a:tailEnd/>
          </a:ln>
        </p:spPr>
        <p:txBody>
          <a:bodyPr>
            <a:spAutoFit/>
          </a:bodyPr>
          <a:lstStyle/>
          <a:p>
            <a:pPr algn="ctr"/>
            <a:r>
              <a:rPr lang="ru-RU" b="1">
                <a:latin typeface="Constantia" pitchFamily="18" charset="0"/>
              </a:rPr>
              <a:t>Царь Соломон, держащий в руках изображение храма</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Текст 2"/>
          <p:cNvSpPr>
            <a:spLocks noGrp="1"/>
          </p:cNvSpPr>
          <p:nvPr>
            <p:ph type="body" idx="1"/>
          </p:nvPr>
        </p:nvSpPr>
        <p:spPr>
          <a:xfrm>
            <a:off x="530225" y="609600"/>
            <a:ext cx="8232775" cy="3605213"/>
          </a:xfrm>
        </p:spPr>
        <p:txBody>
          <a:bodyPr/>
          <a:lstStyle/>
          <a:p>
            <a:pPr algn="ctr" eaLnBrk="1" hangingPunct="1"/>
            <a:r>
              <a:rPr lang="ru-RU" sz="2800" smtClean="0"/>
              <a:t>Это культовое сооружение украшал большой бассейн для омовения священнослужителей под названием «медного моря»: «И сделал литое из меди море, - от края его до края его десять локтей, - совсем круглое, вышиною в пять локтей, и снурок в тридцать локтей обнимал его кругом.» (Третья книга Царств. Гл. 7, стих 23.)</a:t>
            </a:r>
          </a:p>
          <a:p>
            <a:pPr eaLnBrk="1" hangingPunct="1"/>
            <a:endParaRPr lang="ru-RU" smtClean="0"/>
          </a:p>
        </p:txBody>
      </p:sp>
      <p:pic>
        <p:nvPicPr>
          <p:cNvPr id="8195" name="Рисунок 3" descr="царь Шломо строит первый храм.jpg"/>
          <p:cNvPicPr>
            <a:picLocks noChangeAspect="1"/>
          </p:cNvPicPr>
          <p:nvPr/>
        </p:nvPicPr>
        <p:blipFill>
          <a:blip r:embed="rId2"/>
          <a:srcRect/>
          <a:stretch>
            <a:fillRect/>
          </a:stretch>
        </p:blipFill>
        <p:spPr bwMode="auto">
          <a:xfrm>
            <a:off x="3071802" y="3857628"/>
            <a:ext cx="3638550" cy="245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Текст 2"/>
          <p:cNvSpPr>
            <a:spLocks noGrp="1"/>
          </p:cNvSpPr>
          <p:nvPr>
            <p:ph type="body" idx="1"/>
          </p:nvPr>
        </p:nvSpPr>
        <p:spPr>
          <a:xfrm>
            <a:off x="304800" y="2895600"/>
            <a:ext cx="8458200" cy="3505200"/>
          </a:xfrm>
        </p:spPr>
        <p:txBody>
          <a:bodyPr/>
          <a:lstStyle/>
          <a:p>
            <a:pPr algn="ctr" eaLnBrk="1" hangingPunct="1"/>
            <a:r>
              <a:rPr lang="ru-RU" sz="2400" b="1" smtClean="0"/>
              <a:t>Если диаметром этого сосуда было 10 локтей, тогда длина окружности должна была быть 31,415926… локтей, а не просто 30 локтей как написано в библии! Любой школьник может сказать вам, что длину окружности круга можно найти, умножив диаметр на пи. Эта явная математическая ошибка заставила нас, как  христиан, сомневаться в точности Библии.</a:t>
            </a:r>
          </a:p>
          <a:p>
            <a:pPr eaLnBrk="1" hangingPunct="1"/>
            <a:endParaRPr lang="ru-RU" smtClean="0"/>
          </a:p>
        </p:txBody>
      </p:sp>
      <p:pic>
        <p:nvPicPr>
          <p:cNvPr id="9219" name="Рисунок 3" descr="арь Соломон, правивший Израильским царством в 965-928 годах до нашей эры, .jpg"/>
          <p:cNvPicPr>
            <a:picLocks noChangeAspect="1"/>
          </p:cNvPicPr>
          <p:nvPr/>
        </p:nvPicPr>
        <p:blipFill>
          <a:blip r:embed="rId2"/>
          <a:srcRect l="5556" r="12222"/>
          <a:stretch>
            <a:fillRect/>
          </a:stretch>
        </p:blipFill>
        <p:spPr bwMode="auto">
          <a:xfrm>
            <a:off x="571472" y="285728"/>
            <a:ext cx="3581400" cy="2455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20" name="Рисунок 4" descr="царь Шломо строит первый храм.jpg"/>
          <p:cNvPicPr>
            <a:picLocks noChangeAspect="1"/>
          </p:cNvPicPr>
          <p:nvPr/>
        </p:nvPicPr>
        <p:blipFill>
          <a:blip r:embed="rId3"/>
          <a:srcRect/>
          <a:stretch>
            <a:fillRect/>
          </a:stretch>
        </p:blipFill>
        <p:spPr bwMode="auto">
          <a:xfrm>
            <a:off x="4648200" y="152400"/>
            <a:ext cx="3962400" cy="2678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04800" y="457200"/>
            <a:ext cx="2895600" cy="5943600"/>
          </a:xfrm>
        </p:spPr>
        <p:txBody>
          <a:bodyPr>
            <a:normAutofit fontScale="92500" lnSpcReduction="20000"/>
          </a:bodyPr>
          <a:lstStyle/>
          <a:p>
            <a:pPr algn="ctr" eaLnBrk="1" fontAlgn="auto" hangingPunct="1">
              <a:spcAft>
                <a:spcPts val="0"/>
              </a:spcAft>
              <a:buClr>
                <a:schemeClr val="accent3"/>
              </a:buClr>
              <a:defRPr/>
            </a:pPr>
            <a:r>
              <a:rPr lang="ru-RU" sz="2400" b="1" dirty="0" smtClean="0">
                <a:latin typeface="Times New Roman" pitchFamily="18" charset="0"/>
                <a:cs typeface="Times New Roman" pitchFamily="18" charset="0"/>
              </a:rPr>
              <a:t>Длина диаметра в 10 локтей является длиной от наружного обода до наружного обода, так, как любой человек и будет измерять круглый предмет. Окружность длиной в 30 локтей, однако, является внутренним кругом, после вычитания толщины меди (две ладони одна на каждую сторону), из которой был сделан сосуд. Это и будет необходимым числом для вычисления объема воды.</a:t>
            </a:r>
          </a:p>
          <a:p>
            <a:pPr eaLnBrk="1" fontAlgn="auto" hangingPunct="1">
              <a:spcAft>
                <a:spcPts val="0"/>
              </a:spcAft>
              <a:buClr>
                <a:schemeClr val="accent3"/>
              </a:buClr>
              <a:defRPr/>
            </a:pPr>
            <a:endParaRPr lang="ru-RU" dirty="0"/>
          </a:p>
        </p:txBody>
      </p:sp>
      <p:sp>
        <p:nvSpPr>
          <p:cNvPr id="29699" name="Рисунок 20"/>
          <p:cNvSpPr>
            <a:spLocks noGrp="1" noTextEdit="1"/>
          </p:cNvSpPr>
          <p:nvPr>
            <p:ph type="pic" idx="1"/>
          </p:nvPr>
        </p:nvSpPr>
        <p:spPr>
          <a:xfrm rot="420000">
            <a:off x="3486150" y="1200150"/>
            <a:ext cx="4618038" cy="3930650"/>
          </a:xfrm>
        </p:spPr>
      </p:sp>
      <p:pic>
        <p:nvPicPr>
          <p:cNvPr id="29700" name="Рисунок 7" descr="Это- изображение Медного Сосуда, в котором Царь Соломон заточил злых Духов и т.д. (В различных кодексах, даются различные изображения сосудов..gif"/>
          <p:cNvPicPr>
            <a:picLocks noChangeAspect="1"/>
          </p:cNvPicPr>
          <p:nvPr/>
        </p:nvPicPr>
        <p:blipFill>
          <a:blip r:embed="rId2"/>
          <a:srcRect/>
          <a:stretch>
            <a:fillRect/>
          </a:stretch>
        </p:blipFill>
        <p:spPr bwMode="auto">
          <a:xfrm>
            <a:off x="6934200" y="4876800"/>
            <a:ext cx="1736725" cy="1665288"/>
          </a:xfrm>
          <a:prstGeom prst="rect">
            <a:avLst/>
          </a:prstGeom>
          <a:noFill/>
          <a:ln w="9525">
            <a:noFill/>
            <a:miter lim="800000"/>
            <a:headEnd/>
            <a:tailEnd/>
          </a:ln>
        </p:spPr>
      </p:pic>
      <p:pic>
        <p:nvPicPr>
          <p:cNvPr id="29701" name="Рисунок 18" descr="10000000.png"/>
          <p:cNvPicPr>
            <a:picLocks noChangeAspect="1"/>
          </p:cNvPicPr>
          <p:nvPr/>
        </p:nvPicPr>
        <p:blipFill>
          <a:blip r:embed="rId3"/>
          <a:srcRect/>
          <a:stretch>
            <a:fillRect/>
          </a:stretch>
        </p:blipFill>
        <p:spPr bwMode="auto">
          <a:xfrm rot="488376">
            <a:off x="4244975" y="1862138"/>
            <a:ext cx="2838450" cy="3124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285750" y="285750"/>
            <a:ext cx="8715375" cy="6572250"/>
          </a:xfrm>
        </p:spPr>
        <p:txBody>
          <a:bodyPr/>
          <a:lstStyle/>
          <a:p>
            <a:pPr algn="ctr" eaLnBrk="1" hangingPunct="1">
              <a:buFont typeface="Arial" charset="0"/>
              <a:buNone/>
            </a:pPr>
            <a:r>
              <a:rPr lang="ru-RU" b="1" smtClean="0">
                <a:solidFill>
                  <a:srgbClr val="0000CC"/>
                </a:solidFill>
              </a:rPr>
              <a:t>Знаете ли вы, что эта обыкновенная, на первый взгляд, полузабытая буква из школьного курса геометрии намного интереснее при ближайшем рассмотрении и изучении, имеет свою историю, очень много значит для математиков — они без неё просто никуда, и даже имеет свой праздник? </a:t>
            </a:r>
          </a:p>
          <a:p>
            <a:pPr algn="ctr" eaLnBrk="1" hangingPunct="1">
              <a:buFont typeface="Arial" charset="0"/>
              <a:buNone/>
            </a:pPr>
            <a:r>
              <a:rPr lang="ru-RU" b="1" smtClean="0">
                <a:solidFill>
                  <a:srgbClr val="0000CC"/>
                </a:solidFill>
              </a:rPr>
              <a:t> </a:t>
            </a:r>
          </a:p>
          <a:p>
            <a:pPr algn="ctr" eaLnBrk="1" hangingPunct="1">
              <a:buFont typeface="Arial" charset="0"/>
              <a:buNone/>
            </a:pPr>
            <a:r>
              <a:rPr lang="ru-RU" b="1" smtClean="0">
                <a:solidFill>
                  <a:srgbClr val="0000CC"/>
                </a:solidFill>
              </a:rPr>
              <a:t> </a:t>
            </a:r>
          </a:p>
          <a:p>
            <a:pPr eaLnBrk="1" hangingPunct="1">
              <a:buFont typeface="Arial" charset="0"/>
              <a:buNone/>
            </a:pPr>
            <a:endParaRPr lang="ru-RU" smtClean="0"/>
          </a:p>
        </p:txBody>
      </p:sp>
      <p:pic>
        <p:nvPicPr>
          <p:cNvPr id="14339" name="Рисунок 5" descr="1pi.jpg"/>
          <p:cNvPicPr>
            <a:picLocks noChangeAspect="1"/>
          </p:cNvPicPr>
          <p:nvPr/>
        </p:nvPicPr>
        <p:blipFill>
          <a:blip r:embed="rId2"/>
          <a:srcRect/>
          <a:stretch>
            <a:fillRect/>
          </a:stretch>
        </p:blipFill>
        <p:spPr bwMode="auto">
          <a:xfrm>
            <a:off x="2857500" y="3929063"/>
            <a:ext cx="3751263" cy="25003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0352" y="228600"/>
            <a:ext cx="7772400" cy="1143000"/>
          </a:xfrm>
        </p:spPr>
        <p:txBody>
          <a:bodyPr/>
          <a:lstStyle/>
          <a:p>
            <a:pPr algn="ctr" eaLnBrk="1" fontAlgn="auto" hangingPunct="1">
              <a:spcAft>
                <a:spcPts val="0"/>
              </a:spcAft>
              <a:defRPr/>
            </a:pPr>
            <a:r>
              <a:rPr lang="ru-RU" sz="2000" smtClean="0"/>
              <a:t/>
            </a:r>
            <a:br>
              <a:rPr lang="ru-RU" sz="2000" smtClean="0"/>
            </a:br>
            <a:r>
              <a:rPr lang="ru-RU" smtClean="0"/>
              <a:t/>
            </a:r>
            <a:br>
              <a:rPr lang="ru-RU" smtClean="0"/>
            </a:br>
            <a:r>
              <a:rPr lang="ru-RU" smtClean="0"/>
              <a:t> </a:t>
            </a:r>
            <a:r>
              <a:rPr lang="ru-RU" sz="3600" smtClean="0"/>
              <a:t>Экспериментальное определение числа пи. Погрешность измерения.</a:t>
            </a:r>
            <a:endParaRPr lang="ru-RU" sz="3600"/>
          </a:p>
        </p:txBody>
      </p:sp>
      <p:sp>
        <p:nvSpPr>
          <p:cNvPr id="30723" name="Текст 5"/>
          <p:cNvSpPr>
            <a:spLocks noGrp="1"/>
          </p:cNvSpPr>
          <p:nvPr>
            <p:ph type="body" idx="1"/>
          </p:nvPr>
        </p:nvSpPr>
        <p:spPr>
          <a:xfrm>
            <a:off x="533400" y="1371600"/>
            <a:ext cx="7772400" cy="4343400"/>
          </a:xfrm>
        </p:spPr>
        <p:txBody>
          <a:bodyPr/>
          <a:lstStyle/>
          <a:p>
            <a:pPr algn="ctr" eaLnBrk="1" hangingPunct="1"/>
            <a:r>
              <a:rPr lang="ru-RU" sz="3200" smtClean="0">
                <a:latin typeface="Times New Roman" pitchFamily="18" charset="0"/>
                <a:cs typeface="Times New Roman" pitchFamily="18" charset="0"/>
              </a:rPr>
              <a:t>Воспримем этот текст как древний опыт по экспериментальному определению числа пи и на основании данных оценим погрешность измерения.</a:t>
            </a:r>
          </a:p>
          <a:p>
            <a:pPr algn="ctr" eaLnBrk="1" hangingPunct="1"/>
            <a:r>
              <a:rPr lang="ru-RU" sz="3200" smtClean="0">
                <a:latin typeface="Times New Roman" pitchFamily="18" charset="0"/>
                <a:cs typeface="Times New Roman" pitchFamily="18" charset="0"/>
              </a:rPr>
              <a:t>Формула для измерения очевидна:</a:t>
            </a:r>
          </a:p>
          <a:p>
            <a:pPr algn="ctr" eaLnBrk="1" hangingPunct="1"/>
            <a:r>
              <a:rPr lang="ru-RU" sz="3200" smtClean="0">
                <a:latin typeface="Times New Roman" pitchFamily="18" charset="0"/>
                <a:cs typeface="Times New Roman" pitchFamily="18" charset="0"/>
              </a:rPr>
              <a:t>где L - длина окружности, </a:t>
            </a:r>
            <a:endParaRPr lang="en-US" sz="3200" smtClean="0">
              <a:latin typeface="Times New Roman" pitchFamily="18" charset="0"/>
              <a:cs typeface="Times New Roman" pitchFamily="18" charset="0"/>
            </a:endParaRPr>
          </a:p>
          <a:p>
            <a:pPr algn="ctr" eaLnBrk="1" hangingPunct="1"/>
            <a:r>
              <a:rPr lang="ru-RU" sz="3200" smtClean="0">
                <a:latin typeface="Times New Roman" pitchFamily="18" charset="0"/>
                <a:cs typeface="Times New Roman" pitchFamily="18" charset="0"/>
              </a:rPr>
              <a:t>а D - её диаметр.</a:t>
            </a:r>
          </a:p>
          <a:p>
            <a:pPr algn="ctr" eaLnBrk="1" hangingPunct="1"/>
            <a:endParaRPr lang="ru-RU" sz="3200" smtClean="0"/>
          </a:p>
        </p:txBody>
      </p:sp>
      <p:pic>
        <p:nvPicPr>
          <p:cNvPr id="30724" name="Рисунок 7" descr="C:\Documents and Settings\Admin\Рабочий стол\Вера __ Культура __ Наука и религия __ Разбор противоречий в Библии __ Библейское вычисление числа пи. Почему 3.0 вместо 3.14__files\f7e86cda.png"/>
          <p:cNvPicPr>
            <a:picLocks noChangeAspect="1" noChangeArrowheads="1"/>
          </p:cNvPicPr>
          <p:nvPr/>
        </p:nvPicPr>
        <p:blipFill>
          <a:blip r:embed="rId2"/>
          <a:srcRect/>
          <a:stretch>
            <a:fillRect/>
          </a:stretch>
        </p:blipFill>
        <p:spPr bwMode="auto">
          <a:xfrm>
            <a:off x="3929063" y="5286375"/>
            <a:ext cx="1533525"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57200"/>
            <a:ext cx="7851648" cy="1295400"/>
          </a:xfrm>
        </p:spPr>
        <p:txBody>
          <a:bodyPr/>
          <a:lstStyle/>
          <a:p>
            <a:pPr eaLnBrk="1" fontAlgn="auto" hangingPunct="1">
              <a:spcAft>
                <a:spcPts val="0"/>
              </a:spcAft>
              <a:defRPr/>
            </a:pPr>
            <a:r>
              <a:rPr lang="ru-RU" sz="4000" dirty="0" smtClean="0"/>
              <a:t>Дано: L = 30 локтя, D = 10 локтей.</a:t>
            </a:r>
            <a:endParaRPr lang="ru-RU" sz="4000" dirty="0"/>
          </a:p>
        </p:txBody>
      </p:sp>
      <p:sp>
        <p:nvSpPr>
          <p:cNvPr id="31747" name="Подзаголовок 2"/>
          <p:cNvSpPr>
            <a:spLocks noGrp="1"/>
          </p:cNvSpPr>
          <p:nvPr>
            <p:ph type="subTitle" idx="1"/>
          </p:nvPr>
        </p:nvSpPr>
        <p:spPr>
          <a:xfrm>
            <a:off x="533400" y="1828800"/>
            <a:ext cx="7854950" cy="4495800"/>
          </a:xfrm>
        </p:spPr>
        <p:txBody>
          <a:bodyPr/>
          <a:lstStyle/>
          <a:p>
            <a:pPr marR="0" algn="ctr" eaLnBrk="1" hangingPunct="1"/>
            <a:r>
              <a:rPr lang="ru-RU" sz="2800" b="1" smtClean="0">
                <a:latin typeface="Times New Roman" pitchFamily="18" charset="0"/>
                <a:cs typeface="Times New Roman" pitchFamily="18" charset="0"/>
              </a:rPr>
              <a:t>Из написания видно, что абсолютные погрешности каждой из величин составляют не менее 0,5 локтя. Мы тем самым берём половину последней значащей цифры, если считать, что каждое из чисел имеет две значащие. Вариант, что погрешность измерения была больше, обсудим в конце вычислений. Рассчитаем измеренное число пи</a:t>
            </a:r>
          </a:p>
          <a:p>
            <a:pPr marR="0" eaLnBrk="1" hangingPunct="1"/>
            <a:endParaRPr lang="ru-RU" smtClean="0"/>
          </a:p>
        </p:txBody>
      </p:sp>
      <p:pic>
        <p:nvPicPr>
          <p:cNvPr id="31748" name="Рисунок 3" descr="C:\Documents and Settings\Admin\Рабочий стол\Вера __ Культура __ Наука и религия __ Разбор противоречий в Библии __ Библейское вычисление числа пи. Почему 3.0 вместо 3.14__files\1e78fe24.png"/>
          <p:cNvPicPr>
            <a:picLocks noChangeAspect="1" noChangeArrowheads="1"/>
          </p:cNvPicPr>
          <p:nvPr/>
        </p:nvPicPr>
        <p:blipFill>
          <a:blip r:embed="rId2"/>
          <a:srcRect/>
          <a:stretch>
            <a:fillRect/>
          </a:stretch>
        </p:blipFill>
        <p:spPr bwMode="auto">
          <a:xfrm>
            <a:off x="3429000" y="5410200"/>
            <a:ext cx="1676400" cy="6858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Текст 2"/>
          <p:cNvSpPr>
            <a:spLocks noGrp="1"/>
          </p:cNvSpPr>
          <p:nvPr>
            <p:ph type="body" idx="1"/>
          </p:nvPr>
        </p:nvSpPr>
        <p:spPr>
          <a:xfrm>
            <a:off x="530225" y="685800"/>
            <a:ext cx="7772400" cy="5257800"/>
          </a:xfrm>
        </p:spPr>
        <p:txBody>
          <a:bodyPr/>
          <a:lstStyle/>
          <a:p>
            <a:pPr algn="ctr" eaLnBrk="1" hangingPunct="1"/>
            <a:r>
              <a:rPr lang="ru-RU" smtClean="0"/>
              <a:t>Итак, систематическая погрешность измерений равна</a:t>
            </a:r>
          </a:p>
          <a:p>
            <a:pPr algn="ctr" eaLnBrk="1" hangingPunct="1"/>
            <a:endParaRPr lang="en-US" smtClean="0"/>
          </a:p>
          <a:p>
            <a:pPr algn="ctr" eaLnBrk="1" hangingPunct="1"/>
            <a:endParaRPr lang="en-US" smtClean="0"/>
          </a:p>
          <a:p>
            <a:pPr algn="ctr" eaLnBrk="1" hangingPunct="1"/>
            <a:r>
              <a:rPr lang="ru-RU" smtClean="0"/>
              <a:t>Оценим относительную погрешность измерения числа пи как среднеквадратичное от относительных погрешностей данных величин:</a:t>
            </a:r>
            <a:endParaRPr lang="en-US" smtClean="0"/>
          </a:p>
          <a:p>
            <a:pPr algn="ctr" eaLnBrk="1" hangingPunct="1"/>
            <a:endParaRPr lang="en-US" smtClean="0"/>
          </a:p>
          <a:p>
            <a:pPr algn="ctr" eaLnBrk="1" hangingPunct="1"/>
            <a:endParaRPr lang="en-US" smtClean="0"/>
          </a:p>
          <a:p>
            <a:pPr algn="ctr" eaLnBrk="1" hangingPunct="1"/>
            <a:r>
              <a:rPr lang="ru-RU" smtClean="0"/>
              <a:t>Рассчитаем абсолютную погрешность измерения с учётом этой формулы </a:t>
            </a:r>
          </a:p>
          <a:p>
            <a:pPr algn="ctr" eaLnBrk="1" hangingPunct="1"/>
            <a:endParaRPr lang="en-US" smtClean="0"/>
          </a:p>
          <a:p>
            <a:pPr algn="ctr" eaLnBrk="1" hangingPunct="1"/>
            <a:endParaRPr lang="en-US" smtClean="0"/>
          </a:p>
          <a:p>
            <a:pPr algn="ctr" eaLnBrk="1" hangingPunct="1"/>
            <a:r>
              <a:rPr lang="ru-RU" smtClean="0"/>
              <a:t>следовательно ответ записывается в виде</a:t>
            </a:r>
          </a:p>
        </p:txBody>
      </p:sp>
      <p:pic>
        <p:nvPicPr>
          <p:cNvPr id="32771" name="Рисунок 3" descr="C:\Documents and Settings\Admin\Рабочий стол\Вера __ Культура __ Наука и религия __ Разбор противоречий в Библии __ Библейское вычисление числа пи. Почему 3.0 вместо 3.14__files\0cf6a94c.png"/>
          <p:cNvPicPr>
            <a:picLocks noChangeAspect="1" noChangeArrowheads="1"/>
          </p:cNvPicPr>
          <p:nvPr/>
        </p:nvPicPr>
        <p:blipFill>
          <a:blip r:embed="rId2"/>
          <a:srcRect r="21053"/>
          <a:stretch>
            <a:fillRect/>
          </a:stretch>
        </p:blipFill>
        <p:spPr bwMode="auto">
          <a:xfrm>
            <a:off x="3505200" y="1295400"/>
            <a:ext cx="1905000" cy="381000"/>
          </a:xfrm>
          <a:prstGeom prst="rect">
            <a:avLst/>
          </a:prstGeom>
          <a:noFill/>
          <a:ln w="9525">
            <a:noFill/>
            <a:miter lim="800000"/>
            <a:headEnd/>
            <a:tailEnd/>
          </a:ln>
        </p:spPr>
      </p:pic>
      <p:pic>
        <p:nvPicPr>
          <p:cNvPr id="32772" name="Рисунок 4" descr="C:\Documents and Settings\Admin\Рабочий стол\Вера __ Культура __ Наука и религия __ Разбор противоречий в Библии __ Библейское вычисление числа пи. Почему 3.0 вместо 3.14__files\49a3ddad.png"/>
          <p:cNvPicPr>
            <a:picLocks noChangeAspect="1" noChangeArrowheads="1"/>
          </p:cNvPicPr>
          <p:nvPr/>
        </p:nvPicPr>
        <p:blipFill>
          <a:blip r:embed="rId3"/>
          <a:srcRect r="25620" b="-12663"/>
          <a:stretch>
            <a:fillRect/>
          </a:stretch>
        </p:blipFill>
        <p:spPr bwMode="auto">
          <a:xfrm>
            <a:off x="2667000" y="3048000"/>
            <a:ext cx="3395663" cy="852488"/>
          </a:xfrm>
          <a:prstGeom prst="rect">
            <a:avLst/>
          </a:prstGeom>
          <a:noFill/>
          <a:ln w="9525">
            <a:noFill/>
            <a:miter lim="800000"/>
            <a:headEnd/>
            <a:tailEnd/>
          </a:ln>
        </p:spPr>
      </p:pic>
      <p:pic>
        <p:nvPicPr>
          <p:cNvPr id="32773" name="Рисунок 6" descr="C:\Documents and Settings\Admin\Рабочий стол\Вера __ Культура __ Наука и религия __ Разбор противоречий в Библии __ Библейское вычисление числа пи. Почему 3.0 вместо 3.14__files\e9456092.png"/>
          <p:cNvPicPr>
            <a:picLocks noChangeAspect="1" noChangeArrowheads="1"/>
          </p:cNvPicPr>
          <p:nvPr/>
        </p:nvPicPr>
        <p:blipFill>
          <a:blip r:embed="rId4"/>
          <a:srcRect r="36588" b="-23288"/>
          <a:stretch>
            <a:fillRect/>
          </a:stretch>
        </p:blipFill>
        <p:spPr bwMode="auto">
          <a:xfrm>
            <a:off x="3352800" y="4572000"/>
            <a:ext cx="1981200" cy="533400"/>
          </a:xfrm>
          <a:prstGeom prst="rect">
            <a:avLst/>
          </a:prstGeom>
          <a:noFill/>
          <a:ln w="9525">
            <a:noFill/>
            <a:miter lim="800000"/>
            <a:headEnd/>
            <a:tailEnd/>
          </a:ln>
        </p:spPr>
      </p:pic>
      <p:pic>
        <p:nvPicPr>
          <p:cNvPr id="32774" name="Рисунок 7" descr="C:\Documents and Settings\Admin\Рабочий стол\Вера __ Культура __ Наука и религия __ Разбор противоречий в Библии __ Библейское вычисление числа пи. Почему 3.0 вместо 3.14__files\478e3bb6.png"/>
          <p:cNvPicPr>
            <a:picLocks noChangeAspect="1" noChangeArrowheads="1"/>
          </p:cNvPicPr>
          <p:nvPr/>
        </p:nvPicPr>
        <p:blipFill>
          <a:blip r:embed="rId5"/>
          <a:srcRect r="38602" b="-23288"/>
          <a:stretch>
            <a:fillRect/>
          </a:stretch>
        </p:blipFill>
        <p:spPr bwMode="auto">
          <a:xfrm>
            <a:off x="3276600" y="5791200"/>
            <a:ext cx="1828800" cy="533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Текст 2"/>
          <p:cNvSpPr>
            <a:spLocks noGrp="1"/>
          </p:cNvSpPr>
          <p:nvPr>
            <p:ph type="body" idx="1"/>
          </p:nvPr>
        </p:nvSpPr>
        <p:spPr>
          <a:xfrm>
            <a:off x="530225" y="609600"/>
            <a:ext cx="7772400" cy="3605213"/>
          </a:xfrm>
        </p:spPr>
        <p:txBody>
          <a:bodyPr/>
          <a:lstStyle/>
          <a:p>
            <a:pPr algn="ctr" eaLnBrk="1" hangingPunct="1"/>
            <a:r>
              <a:rPr lang="ru-RU" sz="2800" b="1" smtClean="0">
                <a:latin typeface="Times New Roman" pitchFamily="18" charset="0"/>
                <a:cs typeface="Times New Roman" pitchFamily="18" charset="0"/>
              </a:rPr>
              <a:t>Значение числа пи, известное нам сейчас с огромной точностью, вполне укладывается в ответ, полученный экспериментально несколько тысяч лет назад. Выходит, что если рассуждать не поверхностно, а с точки зрения методов науки, противоречия между текстом Писания и действительностью нет.</a:t>
            </a:r>
          </a:p>
          <a:p>
            <a:pPr eaLnBrk="1" hangingPunct="1"/>
            <a:endParaRPr lang="ru-RU" smtClean="0"/>
          </a:p>
        </p:txBody>
      </p:sp>
      <p:pic>
        <p:nvPicPr>
          <p:cNvPr id="33795" name="Рисунок 3" descr="C:\Documents and Settings\Admin\Рабочий стол\Вера __ Культура __ Наука и религия __ Разбор противоречий в Библии __ Библейское вычисление числа пи. Почему 3.0 вместо 3.14__files\pi000000.gif"/>
          <p:cNvPicPr>
            <a:picLocks noChangeAspect="1" noChangeArrowheads="1"/>
          </p:cNvPicPr>
          <p:nvPr/>
        </p:nvPicPr>
        <p:blipFill>
          <a:blip r:embed="rId2"/>
          <a:srcRect/>
          <a:stretch>
            <a:fillRect/>
          </a:stretch>
        </p:blipFill>
        <p:spPr bwMode="auto">
          <a:xfrm>
            <a:off x="1524000" y="3886200"/>
            <a:ext cx="5867400" cy="25939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одзаголовок 2"/>
          <p:cNvSpPr>
            <a:spLocks noGrp="1"/>
          </p:cNvSpPr>
          <p:nvPr>
            <p:ph type="subTitle" idx="1"/>
          </p:nvPr>
        </p:nvSpPr>
        <p:spPr>
          <a:xfrm>
            <a:off x="304800" y="1357313"/>
            <a:ext cx="8458200" cy="4814887"/>
          </a:xfrm>
        </p:spPr>
        <p:txBody>
          <a:bodyPr/>
          <a:lstStyle/>
          <a:p>
            <a:pPr marR="0" algn="ctr" eaLnBrk="1" hangingPunct="1"/>
            <a:r>
              <a:rPr lang="ru-RU" sz="4000" smtClean="0">
                <a:latin typeface="Times New Roman" pitchFamily="18" charset="0"/>
                <a:cs typeface="Times New Roman" pitchFamily="18" charset="0"/>
              </a:rPr>
              <a:t>В Библии не содержится ни одной ошибки. Кстати, Соломон сделал это открытие тысячу лет до нашей эры, задолго до того как греки снова нашли число пи. </a:t>
            </a:r>
          </a:p>
          <a:p>
            <a:pPr marR="0" eaLnBrk="1" hangingPunct="1"/>
            <a:r>
              <a:rPr lang="ru-RU" smtClean="0"/>
              <a:t> </a:t>
            </a:r>
          </a:p>
          <a:p>
            <a:pPr marR="0" eaLnBrk="1" hangingPunct="1"/>
            <a:r>
              <a:rPr lang="ru-RU" smtClean="0"/>
              <a:t> </a:t>
            </a:r>
          </a:p>
          <a:p>
            <a:pPr marR="0" eaLnBrk="1" hangingPunct="1"/>
            <a:endParaRPr lang="ru-RU" smtClean="0"/>
          </a:p>
        </p:txBody>
      </p:sp>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2786063" y="214313"/>
            <a:ext cx="6072187" cy="6110287"/>
          </a:xfrm>
        </p:spPr>
        <p:txBody>
          <a:bodyPr/>
          <a:lstStyle/>
          <a:p>
            <a:pPr algn="ctr" eaLnBrk="1" hangingPunct="1">
              <a:buFont typeface="Wingdings 2" pitchFamily="18" charset="2"/>
              <a:buNone/>
            </a:pPr>
            <a:r>
              <a:rPr lang="en-US" smtClean="0"/>
              <a:t>  </a:t>
            </a:r>
            <a:r>
              <a:rPr lang="ru-RU" sz="2400" smtClean="0"/>
              <a:t>Начертим на плотном картоне окружность диаметра d (15 см), вырежем получившийся круг и обмотаем  вокруг него тонкую нить. Измерив длину </a:t>
            </a:r>
            <a:r>
              <a:rPr lang="en-US" sz="2400" smtClean="0"/>
              <a:t>L</a:t>
            </a:r>
            <a:r>
              <a:rPr lang="ru-RU" sz="2400" smtClean="0"/>
              <a:t> (46,5 см)  одного полного оборота нити, разделим </a:t>
            </a:r>
            <a:r>
              <a:rPr lang="en-US" sz="2400" smtClean="0"/>
              <a:t>L</a:t>
            </a:r>
            <a:r>
              <a:rPr lang="ru-RU" sz="2400" smtClean="0"/>
              <a:t> на длину диаметра окружности. Получившееся частное будет приближенным значением числа π, т.е. π =</a:t>
            </a:r>
            <a:r>
              <a:rPr lang="en-US" sz="2400" smtClean="0"/>
              <a:t>  </a:t>
            </a:r>
            <a:r>
              <a:rPr lang="ru-RU" sz="2400" smtClean="0"/>
              <a:t> </a:t>
            </a:r>
            <a:r>
              <a:rPr lang="en-US" sz="2400" smtClean="0"/>
              <a:t>  </a:t>
            </a:r>
            <a:r>
              <a:rPr lang="ru-RU" sz="2400" smtClean="0"/>
              <a:t> , π = 46,5 см / 15 см. </a:t>
            </a:r>
            <a:endParaRPr lang="en-US" sz="2400" smtClean="0"/>
          </a:p>
          <a:p>
            <a:pPr algn="ctr" eaLnBrk="1" hangingPunct="1">
              <a:buFont typeface="Wingdings 2" pitchFamily="18" charset="2"/>
              <a:buNone/>
            </a:pPr>
            <a:r>
              <a:rPr lang="ru-RU" sz="2400" smtClean="0"/>
              <a:t> π</a:t>
            </a:r>
            <a:r>
              <a:rPr lang="en-US" sz="2400" smtClean="0"/>
              <a:t> </a:t>
            </a:r>
            <a:r>
              <a:rPr lang="ru-RU" sz="2400" smtClean="0"/>
              <a:t>= 3,1. Данный довольно грубый способ даёт в обычных условия приближённое значение </a:t>
            </a:r>
            <a:r>
              <a:rPr lang="ru-RU" smtClean="0"/>
              <a:t>числа</a:t>
            </a:r>
            <a:endParaRPr lang="en-US" smtClean="0"/>
          </a:p>
          <a:p>
            <a:pPr algn="ctr" eaLnBrk="1" hangingPunct="1">
              <a:buFont typeface="Wingdings 2" pitchFamily="18" charset="2"/>
              <a:buNone/>
            </a:pPr>
            <a:r>
              <a:rPr lang="ru-RU" smtClean="0"/>
              <a:t> π с точностью до 1. </a:t>
            </a:r>
          </a:p>
          <a:p>
            <a:pPr algn="ctr" eaLnBrk="1" hangingPunct="1">
              <a:buFont typeface="Wingdings 2" pitchFamily="18" charset="2"/>
              <a:buNone/>
            </a:pPr>
            <a:endParaRPr lang="ru-RU" smtClean="0"/>
          </a:p>
        </p:txBody>
      </p:sp>
      <p:pic>
        <p:nvPicPr>
          <p:cNvPr id="3584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43500" y="3143250"/>
            <a:ext cx="285750" cy="588963"/>
          </a:xfrm>
          <a:prstGeom prst="rect">
            <a:avLst/>
          </a:prstGeom>
          <a:noFill/>
          <a:ln w="9525">
            <a:noFill/>
            <a:miter lim="800000"/>
            <a:headEnd/>
            <a:tailEnd/>
          </a:ln>
        </p:spPr>
      </p:pic>
      <p:pic>
        <p:nvPicPr>
          <p:cNvPr id="35844" name="Рисунок 9" descr="P2030009.JPG"/>
          <p:cNvPicPr>
            <a:picLocks noChangeAspect="1"/>
          </p:cNvPicPr>
          <p:nvPr/>
        </p:nvPicPr>
        <p:blipFill>
          <a:blip r:embed="rId4"/>
          <a:srcRect/>
          <a:stretch>
            <a:fillRect/>
          </a:stretch>
        </p:blipFill>
        <p:spPr bwMode="auto">
          <a:xfrm>
            <a:off x="214313" y="1357313"/>
            <a:ext cx="2801937" cy="3143250"/>
          </a:xfrm>
          <a:prstGeom prst="rect">
            <a:avLst/>
          </a:prstGeom>
          <a:noFill/>
          <a:ln w="9525">
            <a:noFill/>
            <a:miter lim="800000"/>
            <a:headEnd/>
            <a:tailEnd/>
          </a:ln>
        </p:spPr>
      </p:pic>
      <p:sp>
        <p:nvSpPr>
          <p:cNvPr id="11" name="Прямоугольник 10"/>
          <p:cNvSpPr/>
          <p:nvPr/>
        </p:nvSpPr>
        <p:spPr>
          <a:xfrm>
            <a:off x="214282" y="5429264"/>
            <a:ext cx="8929718" cy="923330"/>
          </a:xfrm>
          <a:prstGeom prst="rect">
            <a:avLst/>
          </a:prstGeom>
          <a:noFill/>
        </p:spPr>
        <p:txBody>
          <a:bodyPr>
            <a:spAutoFit/>
          </a:bodyPr>
          <a:lstStyle/>
          <a:p>
            <a:pPr algn="ctr" fontAlgn="auto">
              <a:spcBef>
                <a:spcPts val="0"/>
              </a:spcBef>
              <a:spcAft>
                <a:spcPts val="0"/>
              </a:spcAft>
              <a:defRPr/>
            </a:pPr>
            <a:r>
              <a:rPr lang="ru-RU" sz="5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n-lt"/>
              </a:rPr>
              <a:t>Простейшие вычисления</a:t>
            </a: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1908175" y="4797425"/>
            <a:ext cx="4032250" cy="366713"/>
          </a:xfrm>
          <a:prstGeom prst="rect">
            <a:avLst/>
          </a:prstGeom>
          <a:noFill/>
          <a:ln w="9525">
            <a:noFill/>
            <a:miter lim="800000"/>
            <a:headEnd/>
            <a:tailEnd/>
          </a:ln>
        </p:spPr>
        <p:txBody>
          <a:bodyPr>
            <a:spAutoFit/>
          </a:bodyPr>
          <a:lstStyle/>
          <a:p>
            <a:pPr>
              <a:spcBef>
                <a:spcPct val="50000"/>
              </a:spcBef>
            </a:pPr>
            <a:endParaRPr lang="ru-RU"/>
          </a:p>
        </p:txBody>
      </p:sp>
      <p:grpSp>
        <p:nvGrpSpPr>
          <p:cNvPr id="2" name="Group 7"/>
          <p:cNvGrpSpPr>
            <a:grpSpLocks/>
          </p:cNvGrpSpPr>
          <p:nvPr/>
        </p:nvGrpSpPr>
        <p:grpSpPr bwMode="auto">
          <a:xfrm>
            <a:off x="500063" y="1643063"/>
            <a:ext cx="4357687" cy="1357312"/>
            <a:chOff x="1521" y="9774"/>
            <a:chExt cx="4500" cy="1440"/>
          </a:xfrm>
        </p:grpSpPr>
        <p:sp>
          <p:nvSpPr>
            <p:cNvPr id="36898" name="Rectangle 8"/>
            <p:cNvSpPr>
              <a:spLocks noChangeArrowheads="1"/>
            </p:cNvSpPr>
            <p:nvPr/>
          </p:nvSpPr>
          <p:spPr bwMode="auto">
            <a:xfrm>
              <a:off x="1521" y="9774"/>
              <a:ext cx="2520" cy="1440"/>
            </a:xfrm>
            <a:prstGeom prst="rect">
              <a:avLst/>
            </a:prstGeom>
            <a:solidFill>
              <a:srgbClr val="003366"/>
            </a:solidFill>
            <a:ln w="9525">
              <a:solidFill>
                <a:srgbClr val="000000"/>
              </a:solidFill>
              <a:miter lim="800000"/>
              <a:headEnd/>
              <a:tailEnd/>
            </a:ln>
          </p:spPr>
          <p:txBody>
            <a:bodyPr/>
            <a:lstStyle/>
            <a:p>
              <a:endParaRPr lang="ru-RU"/>
            </a:p>
          </p:txBody>
        </p:sp>
        <p:sp>
          <p:nvSpPr>
            <p:cNvPr id="36899" name="Oval 9"/>
            <p:cNvSpPr>
              <a:spLocks noChangeArrowheads="1"/>
            </p:cNvSpPr>
            <p:nvPr/>
          </p:nvSpPr>
          <p:spPr bwMode="auto">
            <a:xfrm>
              <a:off x="4581" y="9954"/>
              <a:ext cx="1080" cy="1080"/>
            </a:xfrm>
            <a:prstGeom prst="ellipse">
              <a:avLst/>
            </a:prstGeom>
            <a:solidFill>
              <a:srgbClr val="33CCCC"/>
            </a:solidFill>
            <a:ln w="28575">
              <a:solidFill>
                <a:srgbClr val="FF0000"/>
              </a:solidFill>
              <a:round/>
              <a:headEnd/>
              <a:tailEnd/>
            </a:ln>
          </p:spPr>
          <p:txBody>
            <a:bodyPr/>
            <a:lstStyle/>
            <a:p>
              <a:endParaRPr lang="ru-RU"/>
            </a:p>
          </p:txBody>
        </p:sp>
        <p:sp>
          <p:nvSpPr>
            <p:cNvPr id="36900" name="Oval 10"/>
            <p:cNvSpPr>
              <a:spLocks noChangeArrowheads="1"/>
            </p:cNvSpPr>
            <p:nvPr/>
          </p:nvSpPr>
          <p:spPr bwMode="auto">
            <a:xfrm>
              <a:off x="2241" y="9954"/>
              <a:ext cx="1080" cy="1080"/>
            </a:xfrm>
            <a:prstGeom prst="ellipse">
              <a:avLst/>
            </a:prstGeom>
            <a:solidFill>
              <a:srgbClr val="33CCCC"/>
            </a:solidFill>
            <a:ln w="9525">
              <a:solidFill>
                <a:srgbClr val="000000"/>
              </a:solidFill>
              <a:round/>
              <a:headEnd/>
              <a:tailEnd/>
            </a:ln>
          </p:spPr>
          <p:txBody>
            <a:bodyPr/>
            <a:lstStyle/>
            <a:p>
              <a:endParaRPr lang="ru-RU"/>
            </a:p>
          </p:txBody>
        </p:sp>
        <p:sp>
          <p:nvSpPr>
            <p:cNvPr id="36901" name="Line 11"/>
            <p:cNvSpPr>
              <a:spLocks noChangeShapeType="1"/>
            </p:cNvSpPr>
            <p:nvPr/>
          </p:nvSpPr>
          <p:spPr bwMode="auto">
            <a:xfrm>
              <a:off x="5121" y="9954"/>
              <a:ext cx="0" cy="1080"/>
            </a:xfrm>
            <a:prstGeom prst="line">
              <a:avLst/>
            </a:prstGeom>
            <a:noFill/>
            <a:ln w="19050">
              <a:solidFill>
                <a:srgbClr val="0000FF"/>
              </a:solidFill>
              <a:round/>
              <a:headEnd/>
              <a:tailEnd/>
            </a:ln>
          </p:spPr>
          <p:txBody>
            <a:bodyPr/>
            <a:lstStyle/>
            <a:p>
              <a:endParaRPr lang="ru-RU"/>
            </a:p>
          </p:txBody>
        </p:sp>
        <p:sp>
          <p:nvSpPr>
            <p:cNvPr id="36902" name="Text Box 12"/>
            <p:cNvSpPr txBox="1">
              <a:spLocks noChangeArrowheads="1"/>
            </p:cNvSpPr>
            <p:nvPr/>
          </p:nvSpPr>
          <p:spPr bwMode="auto">
            <a:xfrm>
              <a:off x="4761" y="10314"/>
              <a:ext cx="360" cy="360"/>
            </a:xfrm>
            <a:prstGeom prst="rect">
              <a:avLst/>
            </a:prstGeom>
            <a:noFill/>
            <a:ln w="9525">
              <a:noFill/>
              <a:miter lim="800000"/>
              <a:headEnd/>
              <a:tailEnd/>
            </a:ln>
          </p:spPr>
          <p:txBody>
            <a:bodyPr/>
            <a:lstStyle/>
            <a:p>
              <a:r>
                <a:rPr lang="en-US" sz="1200">
                  <a:solidFill>
                    <a:srgbClr val="0000FF"/>
                  </a:solidFill>
                </a:rPr>
                <a:t>d</a:t>
              </a:r>
              <a:endParaRPr lang="ru-RU"/>
            </a:p>
          </p:txBody>
        </p:sp>
        <p:sp>
          <p:nvSpPr>
            <p:cNvPr id="36903" name="Text Box 13"/>
            <p:cNvSpPr txBox="1">
              <a:spLocks noChangeArrowheads="1"/>
            </p:cNvSpPr>
            <p:nvPr/>
          </p:nvSpPr>
          <p:spPr bwMode="auto">
            <a:xfrm>
              <a:off x="5661" y="10314"/>
              <a:ext cx="360" cy="360"/>
            </a:xfrm>
            <a:prstGeom prst="rect">
              <a:avLst/>
            </a:prstGeom>
            <a:noFill/>
            <a:ln w="9525">
              <a:noFill/>
              <a:miter lim="800000"/>
              <a:headEnd/>
              <a:tailEnd/>
            </a:ln>
          </p:spPr>
          <p:txBody>
            <a:bodyPr/>
            <a:lstStyle/>
            <a:p>
              <a:r>
                <a:rPr lang="en-US" sz="1200">
                  <a:solidFill>
                    <a:srgbClr val="FF0000"/>
                  </a:solidFill>
                </a:rPr>
                <a:t>L</a:t>
              </a:r>
              <a:endParaRPr lang="ru-RU"/>
            </a:p>
          </p:txBody>
        </p:sp>
      </p:grpSp>
      <p:sp>
        <p:nvSpPr>
          <p:cNvPr id="36868" name="Text Box 14"/>
          <p:cNvSpPr txBox="1">
            <a:spLocks noChangeArrowheads="1"/>
          </p:cNvSpPr>
          <p:nvPr/>
        </p:nvSpPr>
        <p:spPr bwMode="auto">
          <a:xfrm>
            <a:off x="250825" y="3789363"/>
            <a:ext cx="8893175" cy="708025"/>
          </a:xfrm>
          <a:prstGeom prst="rect">
            <a:avLst/>
          </a:prstGeom>
          <a:noFill/>
          <a:ln w="9525">
            <a:noFill/>
            <a:miter lim="800000"/>
            <a:headEnd/>
            <a:tailEnd/>
          </a:ln>
        </p:spPr>
        <p:txBody>
          <a:bodyPr>
            <a:spAutoFit/>
          </a:bodyPr>
          <a:lstStyle/>
          <a:p>
            <a:pPr algn="ctr">
              <a:spcBef>
                <a:spcPct val="50000"/>
              </a:spcBef>
            </a:pPr>
            <a:r>
              <a:rPr lang="ru-RU" sz="2000" b="1">
                <a:latin typeface="Times New Roman" pitchFamily="18" charset="0"/>
                <a:cs typeface="Times New Roman" pitchFamily="18" charset="0"/>
              </a:rPr>
              <a:t>Следуя данным рекомендациям, мы выполнили измерения и вычислили число </a:t>
            </a:r>
            <a:r>
              <a:rPr lang="ru-RU" sz="2000" b="1">
                <a:latin typeface="Times New Roman" pitchFamily="18" charset="0"/>
                <a:cs typeface="Times New Roman" pitchFamily="18" charset="0"/>
                <a:sym typeface="Symbol" pitchFamily="18" charset="2"/>
              </a:rPr>
              <a:t></a:t>
            </a:r>
            <a:r>
              <a:rPr lang="ru-RU" sz="2000" b="1">
                <a:latin typeface="Times New Roman" pitchFamily="18" charset="0"/>
                <a:cs typeface="Times New Roman" pitchFamily="18" charset="0"/>
              </a:rPr>
              <a:t>. Получили результаты представленные в таблице:</a:t>
            </a:r>
          </a:p>
        </p:txBody>
      </p:sp>
      <p:graphicFrame>
        <p:nvGraphicFramePr>
          <p:cNvPr id="9335" name="Group 119"/>
          <p:cNvGraphicFramePr>
            <a:graphicFrameLocks noGrp="1"/>
          </p:cNvGraphicFramePr>
          <p:nvPr/>
        </p:nvGraphicFramePr>
        <p:xfrm>
          <a:off x="2071688" y="4572000"/>
          <a:ext cx="5143537" cy="2000263"/>
        </p:xfrm>
        <a:graphic>
          <a:graphicData uri="http://schemas.openxmlformats.org/drawingml/2006/table">
            <a:tbl>
              <a:tblPr/>
              <a:tblGrid>
                <a:gridCol w="1267830"/>
                <a:gridCol w="1275855"/>
                <a:gridCol w="1326004"/>
                <a:gridCol w="1273848"/>
              </a:tblGrid>
              <a:tr h="5920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Номер измерения</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Диаметр</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Длина окружности</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Число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39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39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II</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47,3</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3,153</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39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III</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Прямоугольник 13"/>
          <p:cNvSpPr/>
          <p:nvPr/>
        </p:nvSpPr>
        <p:spPr>
          <a:xfrm>
            <a:off x="596286" y="258433"/>
            <a:ext cx="7442614" cy="769441"/>
          </a:xfrm>
          <a:prstGeom prst="rect">
            <a:avLst/>
          </a:prstGeom>
          <a:noFill/>
        </p:spPr>
        <p:txBody>
          <a:bodyPr wrap="none">
            <a:spAutoFit/>
          </a:bodyPr>
          <a:lstStyle/>
          <a:p>
            <a:pPr algn="ctr" fontAlgn="auto">
              <a:spcBef>
                <a:spcPts val="0"/>
              </a:spcBef>
              <a:spcAft>
                <a:spcPts val="0"/>
              </a:spcAft>
              <a:defRPr/>
            </a:pPr>
            <a:r>
              <a:rPr lang="ru-RU"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Простейшие вычисления</a:t>
            </a:r>
          </a:p>
        </p:txBody>
      </p:sp>
      <p:pic>
        <p:nvPicPr>
          <p:cNvPr id="36897" name="Рисунок 14" descr="P2030012.JPG"/>
          <p:cNvPicPr>
            <a:picLocks noChangeAspect="1"/>
          </p:cNvPicPr>
          <p:nvPr/>
        </p:nvPicPr>
        <p:blipFill>
          <a:blip r:embed="rId2"/>
          <a:srcRect/>
          <a:stretch>
            <a:fillRect/>
          </a:stretch>
        </p:blipFill>
        <p:spPr bwMode="auto">
          <a:xfrm>
            <a:off x="4786313" y="1357313"/>
            <a:ext cx="3821112" cy="207168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428625"/>
            <a:ext cx="8715375" cy="1214438"/>
          </a:xfrm>
        </p:spPr>
        <p:txBody>
          <a:bodyPr/>
          <a:lstStyle/>
          <a:p>
            <a:pPr eaLnBrk="1" hangingPunct="1">
              <a:defRPr/>
            </a:pPr>
            <a:r>
              <a:rPr lang="ru-RU" b="1" dirty="0" smtClean="0">
                <a:solidFill>
                  <a:schemeClr val="accent6">
                    <a:lumMod val="75000"/>
                  </a:schemeClr>
                </a:solidFill>
              </a:rPr>
              <a:t>Измерение с помощью взвешивания</a:t>
            </a:r>
            <a:r>
              <a:rPr lang="ru-RU" dirty="0" smtClean="0"/>
              <a:t/>
            </a:r>
            <a:br>
              <a:rPr lang="ru-RU" dirty="0" smtClean="0"/>
            </a:br>
            <a:endParaRPr lang="ru-RU" dirty="0"/>
          </a:p>
        </p:txBody>
      </p:sp>
      <p:sp>
        <p:nvSpPr>
          <p:cNvPr id="37891" name="Содержимое 2"/>
          <p:cNvSpPr>
            <a:spLocks noGrp="1"/>
          </p:cNvSpPr>
          <p:nvPr>
            <p:ph idx="1"/>
          </p:nvPr>
        </p:nvSpPr>
        <p:spPr>
          <a:xfrm>
            <a:off x="285750" y="1600200"/>
            <a:ext cx="8401050" cy="4525963"/>
          </a:xfrm>
        </p:spPr>
        <p:txBody>
          <a:bodyPr/>
          <a:lstStyle/>
          <a:p>
            <a:pPr algn="ctr" eaLnBrk="1" hangingPunct="1">
              <a:buFontTx/>
              <a:buNone/>
            </a:pPr>
            <a:r>
              <a:rPr lang="ru-RU" smtClean="0"/>
              <a:t>	</a:t>
            </a:r>
            <a:r>
              <a:rPr lang="ru-RU" smtClean="0">
                <a:latin typeface="Times New Roman" pitchFamily="18" charset="0"/>
                <a:cs typeface="Times New Roman" pitchFamily="18" charset="0"/>
              </a:rPr>
              <a:t>На листе картона начертим квадрат. Впишем в него круг. Вырежем квадрат. Вырежем из квадрата круг</a:t>
            </a:r>
            <a:r>
              <a:rPr lang="ru-RU" smtClean="0"/>
              <a:t>. </a:t>
            </a:r>
          </a:p>
          <a:p>
            <a:pPr algn="just" eaLnBrk="1" hangingPunct="1">
              <a:buFontTx/>
              <a:buNone/>
            </a:pPr>
            <a:endParaRPr lang="ru-RU" smtClean="0"/>
          </a:p>
        </p:txBody>
      </p:sp>
      <p:pic>
        <p:nvPicPr>
          <p:cNvPr id="37892" name="Рисунок 3" descr="C:\Documents and Settings\Admin\Мои документы\Конюхова Галина Станиславовна\НОУ\пи 2009\пи класс\Простейшее измерение_files\p7000000.gif"/>
          <p:cNvPicPr>
            <a:picLocks noChangeAspect="1" noChangeArrowheads="1"/>
          </p:cNvPicPr>
          <p:nvPr/>
        </p:nvPicPr>
        <p:blipFill>
          <a:blip r:embed="rId2"/>
          <a:srcRect/>
          <a:stretch>
            <a:fillRect/>
          </a:stretch>
        </p:blipFill>
        <p:spPr bwMode="auto">
          <a:xfrm>
            <a:off x="5000625" y="3929063"/>
            <a:ext cx="1571625" cy="1552575"/>
          </a:xfrm>
          <a:prstGeom prst="rect">
            <a:avLst/>
          </a:prstGeom>
          <a:noFill/>
          <a:ln w="9525">
            <a:noFill/>
            <a:miter lim="800000"/>
            <a:headEnd/>
            <a:tailEnd/>
          </a:ln>
        </p:spPr>
      </p:pic>
      <p:pic>
        <p:nvPicPr>
          <p:cNvPr id="37893" name="Рисунок 4" descr="C:\Documents and Settings\Admin\Мои документы\Конюхова Галина Станиславовна\НОУ\пи 2009\пи класс\Простейшее измерение_files\p8000000.gif"/>
          <p:cNvPicPr>
            <a:picLocks noChangeAspect="1" noChangeArrowheads="1"/>
          </p:cNvPicPr>
          <p:nvPr/>
        </p:nvPicPr>
        <p:blipFill>
          <a:blip r:embed="rId3"/>
          <a:srcRect/>
          <a:stretch>
            <a:fillRect/>
          </a:stretch>
        </p:blipFill>
        <p:spPr bwMode="auto">
          <a:xfrm>
            <a:off x="7358063" y="3143250"/>
            <a:ext cx="1500187" cy="1500188"/>
          </a:xfrm>
          <a:prstGeom prst="rect">
            <a:avLst/>
          </a:prstGeom>
          <a:noFill/>
          <a:ln w="9525">
            <a:noFill/>
            <a:miter lim="800000"/>
            <a:headEnd/>
            <a:tailEnd/>
          </a:ln>
        </p:spPr>
      </p:pic>
      <p:pic>
        <p:nvPicPr>
          <p:cNvPr id="37894" name="Рисунок 1" descr="C:\Documents and Settings\Admin\Мои документы\Конюхова Галина Станиславовна\НОУ\пи 2009\пи класс\Простейшее измерение_files\p5000000.gif"/>
          <p:cNvPicPr>
            <a:picLocks noChangeAspect="1" noChangeArrowheads="1"/>
          </p:cNvPicPr>
          <p:nvPr/>
        </p:nvPicPr>
        <p:blipFill>
          <a:blip r:embed="rId4"/>
          <a:srcRect/>
          <a:stretch>
            <a:fillRect/>
          </a:stretch>
        </p:blipFill>
        <p:spPr bwMode="auto">
          <a:xfrm>
            <a:off x="7358063" y="5072063"/>
            <a:ext cx="1428750" cy="1428750"/>
          </a:xfrm>
          <a:prstGeom prst="rect">
            <a:avLst/>
          </a:prstGeom>
          <a:noFill/>
          <a:ln w="9525">
            <a:noFill/>
            <a:miter lim="800000"/>
            <a:headEnd/>
            <a:tailEnd/>
          </a:ln>
        </p:spPr>
      </p:pic>
      <p:pic>
        <p:nvPicPr>
          <p:cNvPr id="7" name="Рисунок 6" descr="P2030009.JPG"/>
          <p:cNvPicPr>
            <a:picLocks noChangeAspect="1"/>
          </p:cNvPicPr>
          <p:nvPr/>
        </p:nvPicPr>
        <p:blipFill>
          <a:blip r:embed="rId5" cstate="print"/>
          <a:srcRect/>
          <a:stretch>
            <a:fillRect/>
          </a:stretch>
        </p:blipFill>
        <p:spPr>
          <a:xfrm>
            <a:off x="714348" y="3214686"/>
            <a:ext cx="3339710" cy="3143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Измерение с помощью взвешивания</a:t>
            </a:r>
            <a:endParaRPr lang="ru-RU" dirty="0"/>
          </a:p>
        </p:txBody>
      </p:sp>
      <p:sp>
        <p:nvSpPr>
          <p:cNvPr id="38915" name="Содержимое 2"/>
          <p:cNvSpPr>
            <a:spLocks noGrp="1"/>
          </p:cNvSpPr>
          <p:nvPr>
            <p:ph idx="1"/>
          </p:nvPr>
        </p:nvSpPr>
        <p:spPr>
          <a:xfrm>
            <a:off x="2500313" y="1500188"/>
            <a:ext cx="6229350" cy="4525962"/>
          </a:xfrm>
        </p:spPr>
        <p:txBody>
          <a:bodyPr/>
          <a:lstStyle/>
          <a:p>
            <a:pPr algn="r" eaLnBrk="1" hangingPunct="1">
              <a:buFontTx/>
              <a:buNone/>
            </a:pPr>
            <a:r>
              <a:rPr lang="ru-RU" sz="2400" smtClean="0"/>
              <a:t>    Определим массу картонного квадрата с помощью школьных весов.  Взвесим круг. Зная массы квадрата </a:t>
            </a:r>
            <a:r>
              <a:rPr lang="en-US" sz="2400" smtClean="0"/>
              <a:t>m</a:t>
            </a:r>
            <a:r>
              <a:rPr lang="ru-RU" sz="2400" baseline="-25000" smtClean="0"/>
              <a:t>кв</a:t>
            </a:r>
            <a:r>
              <a:rPr lang="ru-RU" sz="2400" smtClean="0"/>
              <a:t> (10 г) и вписанного в него круга </a:t>
            </a:r>
            <a:r>
              <a:rPr lang="en-US" sz="2400" smtClean="0"/>
              <a:t>m</a:t>
            </a:r>
            <a:r>
              <a:rPr lang="ru-RU" sz="2400" baseline="-25000" smtClean="0"/>
              <a:t>кр </a:t>
            </a:r>
            <a:r>
              <a:rPr lang="ru-RU" sz="2400" smtClean="0"/>
              <a:t>(7,8 г), воспользуемся формулами m=rV,  V=Sh, где r и h-соответственно плотность и толщина картона, S-площадь фигуры. Рассмотрим  равенства:   m</a:t>
            </a:r>
            <a:r>
              <a:rPr lang="ru-RU" sz="2400" baseline="-25000" smtClean="0"/>
              <a:t>кв</a:t>
            </a:r>
            <a:r>
              <a:rPr lang="ru-RU" sz="2400" smtClean="0"/>
              <a:t> = r S </a:t>
            </a:r>
            <a:r>
              <a:rPr lang="ru-RU" sz="2400" baseline="-25000" smtClean="0"/>
              <a:t>кв  </a:t>
            </a:r>
            <a:r>
              <a:rPr lang="ru-RU" sz="2400" smtClean="0"/>
              <a:t>h = r 4 R</a:t>
            </a:r>
            <a:r>
              <a:rPr lang="ru-RU" sz="2400" baseline="30000" smtClean="0"/>
              <a:t>2 </a:t>
            </a:r>
            <a:r>
              <a:rPr lang="ru-RU" sz="2400" smtClean="0"/>
              <a:t> h, </a:t>
            </a:r>
            <a:endParaRPr lang="en-US" sz="2400" smtClean="0"/>
          </a:p>
          <a:p>
            <a:pPr algn="r" eaLnBrk="1" hangingPunct="1">
              <a:buFontTx/>
              <a:buNone/>
            </a:pPr>
            <a:r>
              <a:rPr lang="ru-RU" sz="2400" smtClean="0"/>
              <a:t> m</a:t>
            </a:r>
            <a:r>
              <a:rPr lang="ru-RU" sz="2400" baseline="-25000" smtClean="0"/>
              <a:t>кр</a:t>
            </a:r>
            <a:r>
              <a:rPr lang="ru-RU" sz="2400" smtClean="0"/>
              <a:t> = r S</a:t>
            </a:r>
            <a:r>
              <a:rPr lang="ru-RU" sz="2400" baseline="-25000" smtClean="0"/>
              <a:t>кр </a:t>
            </a:r>
            <a:r>
              <a:rPr lang="ru-RU" sz="2400" smtClean="0"/>
              <a:t>h = r π R</a:t>
            </a:r>
            <a:r>
              <a:rPr lang="ru-RU" sz="2400" baseline="30000" smtClean="0"/>
              <a:t>2 </a:t>
            </a:r>
            <a:r>
              <a:rPr lang="ru-RU" sz="2400" smtClean="0"/>
              <a:t>h.</a:t>
            </a:r>
          </a:p>
          <a:p>
            <a:pPr algn="r" eaLnBrk="1" hangingPunct="1">
              <a:buFontTx/>
              <a:buNone/>
            </a:pPr>
            <a:r>
              <a:rPr lang="ru-RU" sz="2400" smtClean="0"/>
              <a:t>Отсюда  m</a:t>
            </a:r>
            <a:r>
              <a:rPr lang="ru-RU" sz="2400" baseline="-25000" smtClean="0"/>
              <a:t>кр </a:t>
            </a:r>
            <a:r>
              <a:rPr lang="ru-RU" sz="2400" smtClean="0"/>
              <a:t>: m</a:t>
            </a:r>
            <a:r>
              <a:rPr lang="ru-RU" sz="2400" baseline="-25000" smtClean="0"/>
              <a:t>кв </a:t>
            </a:r>
            <a:r>
              <a:rPr lang="ru-RU" sz="2400" smtClean="0"/>
              <a:t>= π : 4, π = 4 m</a:t>
            </a:r>
            <a:r>
              <a:rPr lang="ru-RU" sz="2400" baseline="-25000" smtClean="0"/>
              <a:t>кр </a:t>
            </a:r>
            <a:r>
              <a:rPr lang="ru-RU" sz="2400" smtClean="0"/>
              <a:t>: m</a:t>
            </a:r>
            <a:r>
              <a:rPr lang="ru-RU" sz="2400" baseline="-25000" smtClean="0"/>
              <a:t>кв</a:t>
            </a:r>
            <a:r>
              <a:rPr lang="ru-RU" sz="2400" smtClean="0"/>
              <a:t>. </a:t>
            </a:r>
          </a:p>
        </p:txBody>
      </p:sp>
      <p:pic>
        <p:nvPicPr>
          <p:cNvPr id="38916" name="Рисунок 3" descr="img04000.gif"/>
          <p:cNvPicPr>
            <a:picLocks noChangeAspect="1"/>
          </p:cNvPicPr>
          <p:nvPr/>
        </p:nvPicPr>
        <p:blipFill>
          <a:blip r:embed="rId2"/>
          <a:srcRect l="9393" t="45227" b="9547"/>
          <a:stretch>
            <a:fillRect/>
          </a:stretch>
        </p:blipFill>
        <p:spPr bwMode="auto">
          <a:xfrm>
            <a:off x="2143125" y="6072188"/>
            <a:ext cx="6000750" cy="533400"/>
          </a:xfrm>
          <a:prstGeom prst="rect">
            <a:avLst/>
          </a:prstGeom>
          <a:noFill/>
          <a:ln w="9525">
            <a:noFill/>
            <a:miter lim="800000"/>
            <a:headEnd/>
            <a:tailEnd/>
          </a:ln>
        </p:spPr>
      </p:pic>
      <p:pic>
        <p:nvPicPr>
          <p:cNvPr id="5" name="Рисунок 4" descr="P2030010.JPG"/>
          <p:cNvPicPr>
            <a:picLocks noChangeAspect="1"/>
          </p:cNvPicPr>
          <p:nvPr/>
        </p:nvPicPr>
        <p:blipFill>
          <a:blip r:embed="rId3" cstate="print"/>
          <a:srcRect/>
          <a:stretch>
            <a:fillRect/>
          </a:stretch>
        </p:blipFill>
        <p:spPr>
          <a:xfrm>
            <a:off x="285720" y="2571744"/>
            <a:ext cx="3077986"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74638"/>
            <a:ext cx="8358187" cy="1143000"/>
          </a:xfrm>
        </p:spPr>
        <p:txBody>
          <a:bodyPr/>
          <a:lstStyle/>
          <a:p>
            <a:pPr eaLnBrk="1" hangingPunct="1">
              <a:defRPr/>
            </a:pPr>
            <a:r>
              <a:rPr lang="ru-RU" sz="2800" b="1" dirty="0" smtClean="0">
                <a:solidFill>
                  <a:schemeClr val="accent6">
                    <a:lumMod val="75000"/>
                  </a:schemeClr>
                </a:solidFill>
              </a:rPr>
              <a:t>Суммирование площадей прямоугольников, </a:t>
            </a:r>
            <a:br>
              <a:rPr lang="ru-RU" sz="2800" b="1" dirty="0" smtClean="0">
                <a:solidFill>
                  <a:schemeClr val="accent6">
                    <a:lumMod val="75000"/>
                  </a:schemeClr>
                </a:solidFill>
              </a:rPr>
            </a:br>
            <a:r>
              <a:rPr lang="ru-RU" sz="2800" b="1" dirty="0" smtClean="0">
                <a:solidFill>
                  <a:schemeClr val="accent6">
                    <a:lumMod val="75000"/>
                  </a:schemeClr>
                </a:solidFill>
              </a:rPr>
              <a:t>вписанных в полукруг.</a:t>
            </a:r>
            <a:r>
              <a:rPr lang="ru-RU" sz="2800" dirty="0" smtClean="0">
                <a:solidFill>
                  <a:schemeClr val="accent6">
                    <a:lumMod val="75000"/>
                  </a:schemeClr>
                </a:solidFill>
              </a:rPr>
              <a:t/>
            </a:r>
            <a:br>
              <a:rPr lang="ru-RU" sz="2800" dirty="0" smtClean="0">
                <a:solidFill>
                  <a:schemeClr val="accent6">
                    <a:lumMod val="75000"/>
                  </a:schemeClr>
                </a:solidFill>
              </a:rPr>
            </a:br>
            <a:endParaRPr lang="ru-RU" sz="2800" dirty="0">
              <a:solidFill>
                <a:schemeClr val="accent6">
                  <a:lumMod val="75000"/>
                </a:schemeClr>
              </a:solidFill>
            </a:endParaRPr>
          </a:p>
        </p:txBody>
      </p:sp>
      <p:pic>
        <p:nvPicPr>
          <p:cNvPr id="39939" name="Содержимое 3" descr="felena20.gif"/>
          <p:cNvPicPr>
            <a:picLocks noGrp="1" noChangeAspect="1"/>
          </p:cNvPicPr>
          <p:nvPr>
            <p:ph idx="1"/>
          </p:nvPr>
        </p:nvPicPr>
        <p:blipFill>
          <a:blip r:embed="rId2"/>
          <a:srcRect b="7475"/>
          <a:stretch>
            <a:fillRect/>
          </a:stretch>
        </p:blipFill>
        <p:spPr>
          <a:xfrm>
            <a:off x="2643188" y="1214438"/>
            <a:ext cx="3919537" cy="2225675"/>
          </a:xfrm>
        </p:spPr>
      </p:pic>
      <p:sp>
        <p:nvSpPr>
          <p:cNvPr id="39940" name="Rectangle 5"/>
          <p:cNvSpPr>
            <a:spLocks noChangeArrowheads="1"/>
          </p:cNvSpPr>
          <p:nvPr/>
        </p:nvSpPr>
        <p:spPr bwMode="auto">
          <a:xfrm>
            <a:off x="285750" y="3500438"/>
            <a:ext cx="8501063" cy="1323975"/>
          </a:xfrm>
          <a:prstGeom prst="rect">
            <a:avLst/>
          </a:prstGeom>
          <a:noFill/>
          <a:ln w="9525">
            <a:noFill/>
            <a:miter lim="800000"/>
            <a:headEnd/>
            <a:tailEnd/>
          </a:ln>
        </p:spPr>
        <p:txBody>
          <a:bodyPr anchor="ctr">
            <a:spAutoFit/>
          </a:bodyPr>
          <a:lstStyle/>
          <a:p>
            <a:pPr algn="just"/>
            <a:r>
              <a:rPr lang="ru-RU" sz="1400">
                <a:latin typeface="Times New Roman" pitchFamily="18" charset="0"/>
                <a:ea typeface="Calibri" pitchFamily="34" charset="0"/>
                <a:cs typeface="Times New Roman" pitchFamily="18" charset="0"/>
              </a:rPr>
              <a:t>      </a:t>
            </a:r>
            <a:r>
              <a:rPr lang="ru-RU" sz="2000">
                <a:latin typeface="Times New Roman" pitchFamily="18" charset="0"/>
                <a:ea typeface="Calibri" pitchFamily="34" charset="0"/>
                <a:cs typeface="Times New Roman" pitchFamily="18" charset="0"/>
              </a:rPr>
              <a:t>Пусть А (а,0), В (b,0). Опишем на АВ полуокружность как на диаметре. Разделим отрезок АВ на n равных частей точками х</a:t>
            </a:r>
            <a:r>
              <a:rPr lang="ru-RU" sz="2000" baseline="-30000">
                <a:latin typeface="Times New Roman" pitchFamily="18" charset="0"/>
                <a:ea typeface="Calibri" pitchFamily="34" charset="0"/>
                <a:cs typeface="Times New Roman" pitchFamily="18" charset="0"/>
              </a:rPr>
              <a:t>1</a:t>
            </a:r>
            <a:r>
              <a:rPr lang="ru-RU" sz="2000">
                <a:latin typeface="Times New Roman" pitchFamily="18" charset="0"/>
                <a:ea typeface="Calibri" pitchFamily="34" charset="0"/>
                <a:cs typeface="Times New Roman" pitchFamily="18" charset="0"/>
              </a:rPr>
              <a:t>,х</a:t>
            </a:r>
            <a:r>
              <a:rPr lang="ru-RU" sz="2000" baseline="-30000">
                <a:latin typeface="Times New Roman" pitchFamily="18" charset="0"/>
                <a:ea typeface="Calibri" pitchFamily="34" charset="0"/>
                <a:cs typeface="Times New Roman" pitchFamily="18" charset="0"/>
              </a:rPr>
              <a:t>2</a:t>
            </a:r>
            <a:r>
              <a:rPr lang="ru-RU" sz="2000">
                <a:latin typeface="Times New Roman" pitchFamily="18" charset="0"/>
                <a:ea typeface="Calibri" pitchFamily="34" charset="0"/>
                <a:cs typeface="Times New Roman" pitchFamily="18" charset="0"/>
              </a:rPr>
              <a:t>,…,х</a:t>
            </a:r>
            <a:r>
              <a:rPr lang="ru-RU" sz="2000" baseline="-30000">
                <a:latin typeface="Times New Roman" pitchFamily="18" charset="0"/>
                <a:ea typeface="Calibri" pitchFamily="34" charset="0"/>
                <a:cs typeface="Times New Roman" pitchFamily="18" charset="0"/>
              </a:rPr>
              <a:t>n-1  </a:t>
            </a:r>
            <a:r>
              <a:rPr lang="ru-RU" sz="2000">
                <a:latin typeface="Times New Roman" pitchFamily="18" charset="0"/>
                <a:ea typeface="Calibri" pitchFamily="34" charset="0"/>
                <a:cs typeface="Times New Roman" pitchFamily="18" charset="0"/>
              </a:rPr>
              <a:t>и восстановим из них перпендикуляры до пересечения с полуокружностью. Длина каждого такого перпендикуляра - это значение функции f(x) = </a:t>
            </a:r>
            <a:endParaRPr lang="ru-RU" sz="2000">
              <a:ea typeface="Calibri" pitchFamily="34" charset="0"/>
              <a:cs typeface="Times New Roman" pitchFamily="18" charset="0"/>
            </a:endParaRPr>
          </a:p>
        </p:txBody>
      </p:sp>
      <p:pic>
        <p:nvPicPr>
          <p:cNvPr id="39941" name="Рисунок 2" descr="fg100000"/>
          <p:cNvPicPr>
            <a:picLocks noChangeAspect="1" noChangeArrowheads="1"/>
          </p:cNvPicPr>
          <p:nvPr/>
        </p:nvPicPr>
        <p:blipFill>
          <a:blip r:embed="rId3"/>
          <a:srcRect/>
          <a:stretch>
            <a:fillRect/>
          </a:stretch>
        </p:blipFill>
        <p:spPr bwMode="auto">
          <a:xfrm>
            <a:off x="7858125" y="4429125"/>
            <a:ext cx="714375" cy="363538"/>
          </a:xfrm>
          <a:prstGeom prst="rect">
            <a:avLst/>
          </a:prstGeom>
          <a:noFill/>
          <a:ln w="9525">
            <a:noFill/>
            <a:miter lim="800000"/>
            <a:headEnd/>
            <a:tailEnd/>
          </a:ln>
        </p:spPr>
      </p:pic>
      <p:sp>
        <p:nvSpPr>
          <p:cNvPr id="39942" name="Rectangle 6"/>
          <p:cNvSpPr>
            <a:spLocks noChangeArrowheads="1"/>
          </p:cNvSpPr>
          <p:nvPr/>
        </p:nvSpPr>
        <p:spPr bwMode="auto">
          <a:xfrm>
            <a:off x="357188" y="4857750"/>
            <a:ext cx="9144000" cy="400050"/>
          </a:xfrm>
          <a:prstGeom prst="rect">
            <a:avLst/>
          </a:prstGeom>
          <a:noFill/>
          <a:ln w="9525">
            <a:noFill/>
            <a:miter lim="800000"/>
            <a:headEnd/>
            <a:tailEnd/>
          </a:ln>
        </p:spPr>
        <p:txBody>
          <a:bodyPr anchor="ctr">
            <a:spAutoFit/>
          </a:bodyPr>
          <a:lstStyle/>
          <a:p>
            <a:pPr algn="just"/>
            <a:r>
              <a:rPr lang="ru-RU" sz="2000">
                <a:latin typeface="Times New Roman" pitchFamily="18" charset="0"/>
                <a:ea typeface="Calibri" pitchFamily="34" charset="0"/>
                <a:cs typeface="Times New Roman" pitchFamily="18" charset="0"/>
              </a:rPr>
              <a:t>Площадь S полукруга можно вычислить по формуле</a:t>
            </a:r>
            <a:endParaRPr lang="ru-RU" sz="2000">
              <a:ea typeface="Calibri" pitchFamily="34" charset="0"/>
              <a:cs typeface="Times New Roman" pitchFamily="18" charset="0"/>
            </a:endParaRPr>
          </a:p>
        </p:txBody>
      </p:sp>
      <p:pic>
        <p:nvPicPr>
          <p:cNvPr id="39943" name="Рисунок 14" descr="fg200000.gif"/>
          <p:cNvPicPr>
            <a:picLocks noChangeAspect="1"/>
          </p:cNvPicPr>
          <p:nvPr/>
        </p:nvPicPr>
        <p:blipFill>
          <a:blip r:embed="rId4"/>
          <a:srcRect/>
          <a:stretch>
            <a:fillRect/>
          </a:stretch>
        </p:blipFill>
        <p:spPr bwMode="auto">
          <a:xfrm>
            <a:off x="3000375" y="5286375"/>
            <a:ext cx="3687763" cy="590550"/>
          </a:xfrm>
          <a:prstGeom prst="rect">
            <a:avLst/>
          </a:prstGeom>
          <a:noFill/>
          <a:ln w="9525">
            <a:noFill/>
            <a:miter lim="800000"/>
            <a:headEnd/>
            <a:tailEnd/>
          </a:ln>
        </p:spPr>
      </p:pic>
      <p:sp>
        <p:nvSpPr>
          <p:cNvPr id="39944" name="Rectangle 10"/>
          <p:cNvSpPr>
            <a:spLocks noChangeArrowheads="1"/>
          </p:cNvSpPr>
          <p:nvPr/>
        </p:nvSpPr>
        <p:spPr bwMode="auto">
          <a:xfrm>
            <a:off x="2071688" y="6000750"/>
            <a:ext cx="4913312" cy="400050"/>
          </a:xfrm>
          <a:prstGeom prst="rect">
            <a:avLst/>
          </a:prstGeom>
          <a:noFill/>
          <a:ln w="9525">
            <a:noFill/>
            <a:miter lim="800000"/>
            <a:headEnd/>
            <a:tailEnd/>
          </a:ln>
        </p:spPr>
        <p:txBody>
          <a:bodyPr wrap="none" anchor="ctr">
            <a:spAutoFit/>
          </a:bodyPr>
          <a:lstStyle/>
          <a:p>
            <a:r>
              <a:rPr lang="ru-RU" sz="2000">
                <a:latin typeface="Times New Roman" pitchFamily="18" charset="0"/>
                <a:ea typeface="Calibri" pitchFamily="34" charset="0"/>
                <a:cs typeface="Times New Roman" pitchFamily="18" charset="0"/>
              </a:rPr>
              <a:t>В нашем случае  b = 1, a =  -1. Тогда π ≈ 2S.</a:t>
            </a:r>
            <a:endParaRPr lang="ru-RU" sz="2000">
              <a:ea typeface="Calibri" pitchFamily="34"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28625" y="357188"/>
            <a:ext cx="8429625" cy="4525962"/>
          </a:xfrm>
        </p:spPr>
        <p:txBody>
          <a:bodyPr/>
          <a:lstStyle/>
          <a:p>
            <a:pPr algn="ctr" eaLnBrk="1" hangingPunct="1">
              <a:spcBef>
                <a:spcPct val="0"/>
              </a:spcBef>
              <a:buFont typeface="Arial" charset="0"/>
              <a:buNone/>
            </a:pPr>
            <a:r>
              <a:rPr lang="ru-RU" b="1" smtClean="0">
                <a:solidFill>
                  <a:srgbClr val="0000CC"/>
                </a:solidFill>
                <a:latin typeface="Times New Roman" pitchFamily="18" charset="0"/>
                <a:cs typeface="Times New Roman" pitchFamily="18" charset="0"/>
              </a:rPr>
              <a:t>Неофициальный праздник «День числа Пи» </a:t>
            </a:r>
            <a:endParaRPr lang="en-US" b="1" smtClean="0">
              <a:solidFill>
                <a:srgbClr val="0000CC"/>
              </a:solidFill>
              <a:latin typeface="Times New Roman" pitchFamily="18" charset="0"/>
              <a:cs typeface="Times New Roman" pitchFamily="18" charset="0"/>
            </a:endParaRPr>
          </a:p>
          <a:p>
            <a:pPr algn="ctr" eaLnBrk="1" hangingPunct="1">
              <a:spcBef>
                <a:spcPct val="0"/>
              </a:spcBef>
              <a:buFont typeface="Arial" charset="0"/>
              <a:buNone/>
            </a:pPr>
            <a:r>
              <a:rPr lang="ru-RU" b="1" smtClean="0">
                <a:solidFill>
                  <a:srgbClr val="0000CC"/>
                </a:solidFill>
                <a:latin typeface="Times New Roman" pitchFamily="18" charset="0"/>
                <a:cs typeface="Times New Roman" pitchFamily="18" charset="0"/>
              </a:rPr>
              <a:t>(англ. Pi Day) отмечается 14 марта, которое в американском формате дат записывается как 3.14, что соответствует приближённому значению числа </a:t>
            </a:r>
            <a:r>
              <a:rPr lang="el-GR" b="1" smtClean="0">
                <a:solidFill>
                  <a:srgbClr val="0000CC"/>
                </a:solidFill>
                <a:latin typeface="Times New Roman" pitchFamily="18" charset="0"/>
                <a:cs typeface="Times New Roman" pitchFamily="18" charset="0"/>
              </a:rPr>
              <a:t>π</a:t>
            </a:r>
            <a:r>
              <a:rPr lang="ru-RU" b="1" smtClean="0">
                <a:solidFill>
                  <a:srgbClr val="0000CC"/>
                </a:solidFill>
                <a:latin typeface="Times New Roman" pitchFamily="18" charset="0"/>
                <a:cs typeface="Times New Roman" pitchFamily="18" charset="0"/>
              </a:rPr>
              <a:t>.</a:t>
            </a:r>
          </a:p>
          <a:p>
            <a:pPr algn="ctr" eaLnBrk="1" hangingPunct="1">
              <a:spcBef>
                <a:spcPct val="0"/>
              </a:spcBef>
              <a:buFont typeface="Arial" charset="0"/>
              <a:buNone/>
            </a:pPr>
            <a:r>
              <a:rPr lang="ru-RU" b="1" smtClean="0">
                <a:solidFill>
                  <a:srgbClr val="0000CC"/>
                </a:solidFill>
                <a:latin typeface="Times New Roman" pitchFamily="18" charset="0"/>
                <a:cs typeface="Times New Roman" pitchFamily="18" charset="0"/>
              </a:rPr>
              <a:t> </a:t>
            </a:r>
            <a:endParaRPr lang="ru-RU" smtClean="0">
              <a:latin typeface="Times New Roman" pitchFamily="18" charset="0"/>
              <a:cs typeface="Times New Roman" pitchFamily="18" charset="0"/>
            </a:endParaRPr>
          </a:p>
        </p:txBody>
      </p:sp>
      <p:pic>
        <p:nvPicPr>
          <p:cNvPr id="27651" name="Рисунок 3" descr="7.jpg"/>
          <p:cNvPicPr>
            <a:picLocks noChangeAspect="1"/>
          </p:cNvPicPr>
          <p:nvPr/>
        </p:nvPicPr>
        <p:blipFill>
          <a:blip r:embed="rId2"/>
          <a:srcRect/>
          <a:stretch>
            <a:fillRect/>
          </a:stretch>
        </p:blipFill>
        <p:spPr bwMode="auto">
          <a:xfrm>
            <a:off x="2428860" y="3071810"/>
            <a:ext cx="3738579" cy="3584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274638"/>
            <a:ext cx="8229600" cy="796925"/>
          </a:xfrm>
        </p:spPr>
        <p:txBody>
          <a:bodyPr/>
          <a:lstStyle/>
          <a:p>
            <a:pPr eaLnBrk="1" hangingPunct="1"/>
            <a:r>
              <a:rPr lang="ru-RU" b="1" smtClean="0"/>
              <a:t>Программа </a:t>
            </a:r>
            <a:r>
              <a:rPr lang="ru-RU" smtClean="0"/>
              <a:t/>
            </a:r>
            <a:br>
              <a:rPr lang="ru-RU" smtClean="0"/>
            </a:br>
            <a:endParaRPr lang="ru-RU" smtClean="0"/>
          </a:p>
        </p:txBody>
      </p:sp>
      <p:sp>
        <p:nvSpPr>
          <p:cNvPr id="40963" name="Содержимое 2"/>
          <p:cNvSpPr>
            <a:spLocks noGrp="1"/>
          </p:cNvSpPr>
          <p:nvPr>
            <p:ph idx="1"/>
          </p:nvPr>
        </p:nvSpPr>
        <p:spPr>
          <a:xfrm>
            <a:off x="214313" y="857250"/>
            <a:ext cx="8572500" cy="5268913"/>
          </a:xfrm>
        </p:spPr>
        <p:txBody>
          <a:bodyPr/>
          <a:lstStyle/>
          <a:p>
            <a:pPr eaLnBrk="1" hangingPunct="1">
              <a:buFontTx/>
              <a:buNone/>
            </a:pPr>
            <a:r>
              <a:rPr lang="ru-RU" sz="2400" smtClean="0"/>
              <a:t>10 REM *** ВЫЧИСЛЕНИЕ p***</a:t>
            </a:r>
          </a:p>
          <a:p>
            <a:pPr eaLnBrk="1" hangingPunct="1">
              <a:buFontTx/>
              <a:buNone/>
            </a:pPr>
            <a:r>
              <a:rPr lang="ru-RU" sz="2400" smtClean="0"/>
              <a:t>20 REM *** МЕТОД ПРЯМОУГОЛЬНИКОВ ***</a:t>
            </a:r>
          </a:p>
          <a:p>
            <a:pPr eaLnBrk="1" hangingPunct="1">
              <a:buFontTx/>
              <a:buNone/>
            </a:pPr>
            <a:r>
              <a:rPr lang="en-US" sz="2400" smtClean="0"/>
              <a:t>30 INPUT N </a:t>
            </a:r>
            <a:endParaRPr lang="ru-RU" sz="2400" smtClean="0"/>
          </a:p>
          <a:p>
            <a:pPr eaLnBrk="1" hangingPunct="1">
              <a:buFontTx/>
              <a:buNone/>
            </a:pPr>
            <a:r>
              <a:rPr lang="en-US" sz="2400" smtClean="0"/>
              <a:t>40 DX 1/N </a:t>
            </a:r>
            <a:endParaRPr lang="ru-RU" sz="2400" smtClean="0"/>
          </a:p>
          <a:p>
            <a:pPr eaLnBrk="1" hangingPunct="1">
              <a:buFontTx/>
              <a:buNone/>
            </a:pPr>
            <a:r>
              <a:rPr lang="en-US" sz="2400" smtClean="0"/>
              <a:t>50 FOR I=0 TO N-1 </a:t>
            </a:r>
            <a:endParaRPr lang="ru-RU" sz="2400" smtClean="0"/>
          </a:p>
          <a:p>
            <a:pPr eaLnBrk="1" hangingPunct="1">
              <a:buFontTx/>
              <a:buNone/>
            </a:pPr>
            <a:r>
              <a:rPr lang="en-US" sz="2400" smtClean="0"/>
              <a:t>60 F=SQR(1-X^2)   </a:t>
            </a:r>
            <a:endParaRPr lang="ru-RU" sz="2400" smtClean="0"/>
          </a:p>
          <a:p>
            <a:pPr eaLnBrk="1" hangingPunct="1">
              <a:buFontTx/>
              <a:buNone/>
            </a:pPr>
            <a:r>
              <a:rPr lang="en-US" sz="2400" smtClean="0"/>
              <a:t>70 X=X+DX</a:t>
            </a:r>
            <a:endParaRPr lang="ru-RU" sz="2400" smtClean="0"/>
          </a:p>
          <a:p>
            <a:pPr eaLnBrk="1" hangingPunct="1">
              <a:buFontTx/>
              <a:buNone/>
            </a:pPr>
            <a:r>
              <a:rPr lang="en-US" sz="2400" smtClean="0"/>
              <a:t>80 A=A+F </a:t>
            </a:r>
            <a:endParaRPr lang="ru-RU" sz="2400" smtClean="0"/>
          </a:p>
          <a:p>
            <a:pPr eaLnBrk="1" hangingPunct="1">
              <a:buFontTx/>
              <a:buNone/>
            </a:pPr>
            <a:r>
              <a:rPr lang="en-US" sz="2400" smtClean="0"/>
              <a:t>90 NEXT I </a:t>
            </a:r>
            <a:endParaRPr lang="ru-RU" sz="2400" smtClean="0"/>
          </a:p>
          <a:p>
            <a:pPr eaLnBrk="1" hangingPunct="1">
              <a:buFontTx/>
              <a:buNone/>
            </a:pPr>
            <a:r>
              <a:rPr lang="en-US" sz="2400" smtClean="0"/>
              <a:t>100 P=4*DX*A </a:t>
            </a:r>
            <a:endParaRPr lang="ru-RU" sz="2400" smtClean="0"/>
          </a:p>
          <a:p>
            <a:pPr eaLnBrk="1" hangingPunct="1">
              <a:buFontTx/>
              <a:buNone/>
            </a:pPr>
            <a:r>
              <a:rPr lang="en-US" sz="2400" smtClean="0"/>
              <a:t>110 PRINT «</a:t>
            </a:r>
            <a:r>
              <a:rPr lang="ru-RU" sz="2400" smtClean="0"/>
              <a:t>ЗНАЧЕНИЕ</a:t>
            </a:r>
            <a:r>
              <a:rPr lang="en-US" sz="2400" smtClean="0"/>
              <a:t> p </a:t>
            </a:r>
            <a:r>
              <a:rPr lang="ru-RU" sz="2400" smtClean="0"/>
              <a:t>РАВНО</a:t>
            </a:r>
            <a:r>
              <a:rPr lang="en-US" sz="2400" smtClean="0"/>
              <a:t>»; P</a:t>
            </a:r>
            <a:endParaRPr lang="ru-RU" sz="2400" smtClean="0"/>
          </a:p>
          <a:p>
            <a:pPr eaLnBrk="1" hangingPunct="1">
              <a:buFontTx/>
              <a:buNone/>
            </a:pPr>
            <a:r>
              <a:rPr lang="ru-RU" sz="2400" smtClean="0"/>
              <a:t>120 </a:t>
            </a:r>
            <a:r>
              <a:rPr lang="en-US" sz="2400" smtClean="0"/>
              <a:t>STOP</a:t>
            </a:r>
            <a:endParaRPr lang="ru-RU" sz="2400" smtClean="0"/>
          </a:p>
          <a:p>
            <a:pPr eaLnBrk="1" hangingPunct="1"/>
            <a:endParaRPr lang="ru-RU" smtClean="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25"/>
            <a:ext cx="8229600" cy="989013"/>
          </a:xfrm>
        </p:spPr>
        <p:txBody>
          <a:bodyPr/>
          <a:lstStyle/>
          <a:p>
            <a:pPr eaLnBrk="1" hangingPunct="1">
              <a:defRPr/>
            </a:pPr>
            <a:r>
              <a:rPr lang="ru-RU" sz="3600" b="1" dirty="0" smtClean="0">
                <a:solidFill>
                  <a:schemeClr val="accent6">
                    <a:lumMod val="75000"/>
                  </a:schemeClr>
                </a:solidFill>
              </a:rPr>
              <a:t>Полученные значения числа  записаны в таблице</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428625" y="1428750"/>
          <a:ext cx="8258201" cy="1428760"/>
        </p:xfrm>
        <a:graphic>
          <a:graphicData uri="http://schemas.openxmlformats.org/drawingml/2006/table">
            <a:tbl>
              <a:tblPr firstRow="1" bandRow="1">
                <a:tableStyleId>{5C22544A-7EE6-4342-B048-85BDC9FD1C3A}</a:tableStyleId>
              </a:tblPr>
              <a:tblGrid>
                <a:gridCol w="1179743"/>
                <a:gridCol w="1179743"/>
                <a:gridCol w="1179743"/>
                <a:gridCol w="1147075"/>
                <a:gridCol w="1212411"/>
                <a:gridCol w="1179743"/>
                <a:gridCol w="1179743"/>
              </a:tblGrid>
              <a:tr h="698505">
                <a:tc>
                  <a:txBody>
                    <a:bodyPr/>
                    <a:lstStyle/>
                    <a:p>
                      <a:pPr algn="ctr">
                        <a:lnSpc>
                          <a:spcPct val="115000"/>
                        </a:lnSpc>
                        <a:spcAft>
                          <a:spcPts val="0"/>
                        </a:spcAft>
                      </a:pPr>
                      <a:r>
                        <a:rPr lang="ru-RU" sz="2800" dirty="0" err="1">
                          <a:latin typeface="Times New Roman"/>
                          <a:ea typeface="Calibri"/>
                          <a:cs typeface="Times New Roman"/>
                        </a:rPr>
                        <a:t>n</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1000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2000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3000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4000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5000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6000</a:t>
                      </a:r>
                      <a:endParaRPr lang="ru-RU" sz="2800" dirty="0">
                        <a:latin typeface="Calibri"/>
                        <a:ea typeface="Calibri"/>
                        <a:cs typeface="Times New Roman"/>
                      </a:endParaRPr>
                    </a:p>
                  </a:txBody>
                  <a:tcPr marL="68580" marR="68580" marT="0" marB="0"/>
                </a:tc>
              </a:tr>
              <a:tr h="730255">
                <a:tc>
                  <a:txBody>
                    <a:bodyPr/>
                    <a:lstStyle/>
                    <a:p>
                      <a:pPr algn="ctr">
                        <a:lnSpc>
                          <a:spcPct val="150000"/>
                        </a:lnSpc>
                        <a:spcAft>
                          <a:spcPts val="0"/>
                        </a:spcAft>
                      </a:pPr>
                      <a:r>
                        <a:rPr lang="en-US" sz="2000" b="1">
                          <a:latin typeface="Times New Roman"/>
                          <a:ea typeface="Calibri"/>
                          <a:cs typeface="Times New Roman"/>
                        </a:rPr>
                        <a:t>π</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smtClean="0">
                          <a:latin typeface="Times New Roman"/>
                          <a:ea typeface="Calibri"/>
                          <a:cs typeface="Times New Roman"/>
                        </a:rPr>
                        <a:t>3.292</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3.216</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3.190667</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3.181</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3.1848</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3.192</a:t>
                      </a:r>
                      <a:endParaRPr lang="ru-RU" sz="2000" dirty="0">
                        <a:latin typeface="Calibri"/>
                        <a:ea typeface="Calibri"/>
                        <a:cs typeface="Times New Roman"/>
                      </a:endParaRPr>
                    </a:p>
                  </a:txBody>
                  <a:tcPr marL="68580" marR="68580" marT="0" marB="0"/>
                </a:tc>
              </a:tr>
            </a:tbl>
          </a:graphicData>
        </a:graphic>
      </p:graphicFrame>
      <p:graphicFrame>
        <p:nvGraphicFramePr>
          <p:cNvPr id="7" name="Содержимое 4"/>
          <p:cNvGraphicFramePr>
            <a:graphicFrameLocks/>
          </p:cNvGraphicFramePr>
          <p:nvPr/>
        </p:nvGraphicFramePr>
        <p:xfrm>
          <a:off x="428625" y="3286125"/>
          <a:ext cx="8286810" cy="1448372"/>
        </p:xfrm>
        <a:graphic>
          <a:graphicData uri="http://schemas.openxmlformats.org/drawingml/2006/table">
            <a:tbl>
              <a:tblPr firstRow="1" bandRow="1">
                <a:tableStyleId>{5C22544A-7EE6-4342-B048-85BDC9FD1C3A}</a:tableStyleId>
              </a:tblPr>
              <a:tblGrid>
                <a:gridCol w="1183830"/>
                <a:gridCol w="1183830"/>
                <a:gridCol w="1183830"/>
                <a:gridCol w="1183830"/>
                <a:gridCol w="1183830"/>
                <a:gridCol w="1183830"/>
                <a:gridCol w="1183830"/>
              </a:tblGrid>
              <a:tr h="785818">
                <a:tc>
                  <a:txBody>
                    <a:bodyPr/>
                    <a:lstStyle/>
                    <a:p>
                      <a:pPr algn="ctr">
                        <a:lnSpc>
                          <a:spcPct val="115000"/>
                        </a:lnSpc>
                        <a:spcAft>
                          <a:spcPts val="0"/>
                        </a:spcAft>
                      </a:pPr>
                      <a:r>
                        <a:rPr lang="ru-RU" sz="2800">
                          <a:latin typeface="Times New Roman"/>
                          <a:ea typeface="Calibri"/>
                          <a:cs typeface="Times New Roman"/>
                        </a:rPr>
                        <a:t>n</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a:latin typeface="Times New Roman"/>
                          <a:ea typeface="Calibri"/>
                          <a:cs typeface="Times New Roman"/>
                        </a:rPr>
                        <a:t>7000</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a:latin typeface="Times New Roman"/>
                          <a:ea typeface="Calibri"/>
                          <a:cs typeface="Times New Roman"/>
                        </a:rPr>
                        <a:t>8000</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a:latin typeface="Times New Roman"/>
                          <a:ea typeface="Calibri"/>
                          <a:cs typeface="Times New Roman"/>
                        </a:rPr>
                        <a:t>9000</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a:latin typeface="Times New Roman"/>
                          <a:ea typeface="Calibri"/>
                          <a:cs typeface="Times New Roman"/>
                        </a:rPr>
                        <a:t>10000</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a:latin typeface="Times New Roman"/>
                          <a:ea typeface="Calibri"/>
                          <a:cs typeface="Times New Roman"/>
                        </a:rPr>
                        <a:t>11000</a:t>
                      </a:r>
                      <a:endParaRPr lang="ru-RU" sz="280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12000</a:t>
                      </a:r>
                      <a:endParaRPr lang="ru-RU" sz="2800" dirty="0">
                        <a:latin typeface="Calibri"/>
                        <a:ea typeface="Calibri"/>
                        <a:cs typeface="Times New Roman"/>
                      </a:endParaRPr>
                    </a:p>
                  </a:txBody>
                  <a:tcPr marL="68580" marR="68580" marT="0" marB="0"/>
                </a:tc>
              </a:tr>
              <a:tr h="662554">
                <a:tc>
                  <a:txBody>
                    <a:bodyPr/>
                    <a:lstStyle/>
                    <a:p>
                      <a:pPr algn="ctr">
                        <a:lnSpc>
                          <a:spcPct val="150000"/>
                        </a:lnSpc>
                        <a:spcAft>
                          <a:spcPts val="0"/>
                        </a:spcAft>
                      </a:pPr>
                      <a:r>
                        <a:rPr lang="en-US" sz="2000" b="1">
                          <a:latin typeface="Times New Roman"/>
                          <a:ea typeface="Calibri"/>
                          <a:cs typeface="Times New Roman"/>
                        </a:rPr>
                        <a:t>π</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3.193714</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3.1935</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3.192889</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3.196</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Calibri"/>
                          <a:cs typeface="Times New Roman"/>
                        </a:rPr>
                        <a:t>3.192</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3.193667</a:t>
                      </a:r>
                      <a:endParaRPr lang="ru-RU" sz="2000" dirty="0">
                        <a:latin typeface="Calibri"/>
                        <a:ea typeface="Calibri"/>
                        <a:cs typeface="Times New Roman"/>
                      </a:endParaRPr>
                    </a:p>
                  </a:txBody>
                  <a:tcPr marL="68580" marR="68580" marT="0" marB="0"/>
                </a:tc>
              </a:tr>
            </a:tbl>
          </a:graphicData>
        </a:graphic>
      </p:graphicFrame>
      <p:sp>
        <p:nvSpPr>
          <p:cNvPr id="8" name="Прямоугольник 7"/>
          <p:cNvSpPr/>
          <p:nvPr/>
        </p:nvSpPr>
        <p:spPr>
          <a:xfrm>
            <a:off x="428625" y="5214938"/>
            <a:ext cx="8429625" cy="1231900"/>
          </a:xfrm>
          <a:prstGeom prst="rect">
            <a:avLst/>
          </a:prstGeom>
        </p:spPr>
        <p:txBody>
          <a:bodyPr>
            <a:spAutoFit/>
          </a:bodyPr>
          <a:lstStyle/>
          <a:p>
            <a:pPr algn="ctr" fontAlgn="auto">
              <a:spcBef>
                <a:spcPts val="0"/>
              </a:spcBef>
              <a:spcAft>
                <a:spcPts val="0"/>
              </a:spcAft>
              <a:defRPr/>
            </a:pPr>
            <a:r>
              <a:rPr lang="ru-RU" sz="2800" b="1" dirty="0">
                <a:solidFill>
                  <a:schemeClr val="accent6">
                    <a:lumMod val="75000"/>
                  </a:schemeClr>
                </a:solidFill>
                <a:latin typeface="+mn-lt"/>
              </a:rPr>
              <a:t>Суммирование площадей прямоугольников, </a:t>
            </a:r>
            <a:br>
              <a:rPr lang="ru-RU" sz="2800" b="1" dirty="0">
                <a:solidFill>
                  <a:schemeClr val="accent6">
                    <a:lumMod val="75000"/>
                  </a:schemeClr>
                </a:solidFill>
                <a:latin typeface="+mn-lt"/>
              </a:rPr>
            </a:br>
            <a:r>
              <a:rPr lang="ru-RU" sz="2800" b="1" dirty="0">
                <a:solidFill>
                  <a:schemeClr val="accent6">
                    <a:lumMod val="75000"/>
                  </a:schemeClr>
                </a:solidFill>
                <a:latin typeface="+mn-lt"/>
              </a:rPr>
              <a:t>вписанных в полукруг.</a:t>
            </a:r>
            <a:r>
              <a:rPr lang="ru-RU" dirty="0">
                <a:solidFill>
                  <a:schemeClr val="accent6">
                    <a:lumMod val="75000"/>
                  </a:schemeClr>
                </a:solidFill>
                <a:latin typeface="+mn-lt"/>
              </a:rPr>
              <a:t/>
            </a:r>
            <a:br>
              <a:rPr lang="ru-RU" dirty="0">
                <a:solidFill>
                  <a:schemeClr val="accent6">
                    <a:lumMod val="75000"/>
                  </a:schemeClr>
                </a:solidFill>
                <a:latin typeface="+mn-lt"/>
              </a:rPr>
            </a:br>
            <a:endParaRPr lang="ru-RU" dirty="0">
              <a:latin typeface="+mn-lt"/>
            </a:endParaRPr>
          </a:p>
        </p:txBody>
      </p:sp>
    </p:spTree>
  </p:cSld>
  <p:clrMapOvr>
    <a:masterClrMapping/>
  </p:clrMapOvr>
  <p:transition>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Метод Монте-Карло</a:t>
            </a:r>
            <a:endParaRPr lang="ru-RU" dirty="0">
              <a:solidFill>
                <a:schemeClr val="accent6">
                  <a:lumMod val="75000"/>
                </a:schemeClr>
              </a:solidFill>
            </a:endParaRPr>
          </a:p>
        </p:txBody>
      </p:sp>
      <p:sp>
        <p:nvSpPr>
          <p:cNvPr id="43011" name="Содержимое 2"/>
          <p:cNvSpPr>
            <a:spLocks noGrp="1"/>
          </p:cNvSpPr>
          <p:nvPr>
            <p:ph idx="1"/>
          </p:nvPr>
        </p:nvSpPr>
        <p:spPr>
          <a:xfrm>
            <a:off x="285750" y="1600200"/>
            <a:ext cx="8572500" cy="4525963"/>
          </a:xfrm>
        </p:spPr>
        <p:txBody>
          <a:bodyPr/>
          <a:lstStyle/>
          <a:p>
            <a:pPr algn="ctr" eaLnBrk="1" hangingPunct="1">
              <a:buFontTx/>
              <a:buNone/>
            </a:pPr>
            <a:r>
              <a:rPr lang="ru-RU" sz="2400" smtClean="0"/>
              <a:t>    </a:t>
            </a:r>
            <a:r>
              <a:rPr lang="ru-RU" sz="2800" smtClean="0"/>
              <a:t>Это фактически метод статистических испытаний. Свое экзотическое название он получил от города Монте-Карло в княжестве Монако, знаменитого своими игорными домами. Дело в том, что метод требует применения случайных чисел, а одним из простейших  приборов, генерирующих случайные числа, может служить рулетка. Впрочем, можно получить и при помощи … дождя.                                                   </a:t>
            </a:r>
          </a:p>
        </p:txBody>
      </p:sp>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Метод Монте-Карло</a:t>
            </a:r>
            <a:endParaRPr lang="ru-RU" dirty="0"/>
          </a:p>
        </p:txBody>
      </p:sp>
      <p:sp>
        <p:nvSpPr>
          <p:cNvPr id="44035" name="Содержимое 2"/>
          <p:cNvSpPr>
            <a:spLocks noGrp="1"/>
          </p:cNvSpPr>
          <p:nvPr>
            <p:ph idx="1"/>
          </p:nvPr>
        </p:nvSpPr>
        <p:spPr>
          <a:xfrm>
            <a:off x="457200" y="1357313"/>
            <a:ext cx="5043488" cy="4768850"/>
          </a:xfrm>
        </p:spPr>
        <p:txBody>
          <a:bodyPr/>
          <a:lstStyle/>
          <a:p>
            <a:pPr algn="ctr" eaLnBrk="1" hangingPunct="1">
              <a:buFontTx/>
              <a:buNone/>
            </a:pPr>
            <a:r>
              <a:rPr lang="ru-RU" sz="2800" b="1" smtClean="0"/>
              <a:t>Для опыта приготовим кусок картона, нарисуем  на нём  квадрат и впишем  в квадрат круг. Если такой чертёж некоторое время подержать под дождём, то на его поверхности останутся следы капель. </a:t>
            </a:r>
          </a:p>
          <a:p>
            <a:pPr eaLnBrk="1" hangingPunct="1">
              <a:buFontTx/>
              <a:buNone/>
            </a:pPr>
            <a:endParaRPr lang="ru-RU" smtClean="0"/>
          </a:p>
        </p:txBody>
      </p:sp>
      <p:pic>
        <p:nvPicPr>
          <p:cNvPr id="5" name="Рисунок 4" descr="IMGP2631.JPG"/>
          <p:cNvPicPr>
            <a:picLocks noChangeAspect="1"/>
          </p:cNvPicPr>
          <p:nvPr/>
        </p:nvPicPr>
        <p:blipFill>
          <a:blip r:embed="rId2" cstate="print"/>
          <a:srcRect/>
          <a:stretch>
            <a:fillRect/>
          </a:stretch>
        </p:blipFill>
        <p:spPr>
          <a:xfrm>
            <a:off x="5500694" y="1928802"/>
            <a:ext cx="3182399" cy="2843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Метод Монте-Карло</a:t>
            </a:r>
            <a:endParaRPr lang="ru-RU" dirty="0"/>
          </a:p>
        </p:txBody>
      </p:sp>
      <p:sp>
        <p:nvSpPr>
          <p:cNvPr id="45059" name="Содержимое 2"/>
          <p:cNvSpPr>
            <a:spLocks noGrp="1"/>
          </p:cNvSpPr>
          <p:nvPr>
            <p:ph idx="1"/>
          </p:nvPr>
        </p:nvSpPr>
        <p:spPr>
          <a:xfrm>
            <a:off x="457200" y="1357313"/>
            <a:ext cx="8229600" cy="4768850"/>
          </a:xfrm>
        </p:spPr>
        <p:txBody>
          <a:bodyPr/>
          <a:lstStyle/>
          <a:p>
            <a:pPr algn="ctr" eaLnBrk="1" hangingPunct="1">
              <a:buFontTx/>
              <a:buNone/>
            </a:pPr>
            <a:r>
              <a:rPr lang="ru-RU" smtClean="0">
                <a:latin typeface="Times New Roman" pitchFamily="18" charset="0"/>
                <a:cs typeface="Times New Roman" pitchFamily="18" charset="0"/>
              </a:rPr>
              <a:t>Подсчитаем число следов внутри квадрата и внутри круга. Очевидно, что их отношение будет приближенно равно отношению площадей этих фигур, так как попадание капель в различные места чертежа равновероятно. Пусть N</a:t>
            </a:r>
            <a:r>
              <a:rPr lang="ru-RU" baseline="-25000" smtClean="0">
                <a:latin typeface="Times New Roman" pitchFamily="18" charset="0"/>
                <a:cs typeface="Times New Roman" pitchFamily="18" charset="0"/>
              </a:rPr>
              <a:t>кр</a:t>
            </a:r>
            <a:r>
              <a:rPr lang="ru-RU" smtClean="0">
                <a:latin typeface="Times New Roman" pitchFamily="18" charset="0"/>
                <a:cs typeface="Times New Roman" pitchFamily="18" charset="0"/>
              </a:rPr>
              <a:t>  - число капель в круге, N</a:t>
            </a:r>
            <a:r>
              <a:rPr lang="ru-RU" baseline="-25000" smtClean="0">
                <a:latin typeface="Times New Roman" pitchFamily="18" charset="0"/>
                <a:cs typeface="Times New Roman" pitchFamily="18" charset="0"/>
              </a:rPr>
              <a:t>кв</a:t>
            </a:r>
            <a:r>
              <a:rPr lang="ru-RU" smtClean="0">
                <a:latin typeface="Times New Roman" pitchFamily="18" charset="0"/>
                <a:cs typeface="Times New Roman" pitchFamily="18" charset="0"/>
              </a:rPr>
              <a:t> – число капель в квадрате, тогда π=4N</a:t>
            </a:r>
            <a:r>
              <a:rPr lang="ru-RU" baseline="-25000" smtClean="0">
                <a:latin typeface="Times New Roman" pitchFamily="18" charset="0"/>
                <a:cs typeface="Times New Roman" pitchFamily="18" charset="0"/>
              </a:rPr>
              <a:t>кр</a:t>
            </a:r>
            <a:r>
              <a:rPr lang="ru-RU" smtClean="0">
                <a:latin typeface="Times New Roman" pitchFamily="18" charset="0"/>
                <a:cs typeface="Times New Roman" pitchFamily="18" charset="0"/>
              </a:rPr>
              <a:t>/N</a:t>
            </a:r>
            <a:r>
              <a:rPr lang="ru-RU" baseline="-25000" smtClean="0">
                <a:latin typeface="Times New Roman" pitchFamily="18" charset="0"/>
                <a:cs typeface="Times New Roman" pitchFamily="18" charset="0"/>
              </a:rPr>
              <a:t>кв</a:t>
            </a:r>
            <a:endParaRPr lang="ru-RU" smtClean="0">
              <a:latin typeface="Times New Roman" pitchFamily="18" charset="0"/>
              <a:cs typeface="Times New Roman" pitchFamily="18" charset="0"/>
            </a:endParaRPr>
          </a:p>
          <a:p>
            <a:pPr eaLnBrk="1" hangingPunct="1">
              <a:buFontTx/>
              <a:buNone/>
            </a:pPr>
            <a:endParaRPr lang="ru-RU" smtClean="0"/>
          </a:p>
        </p:txBody>
      </p:sp>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pPr eaLnBrk="1" hangingPunct="1">
              <a:defRPr/>
            </a:pPr>
            <a:r>
              <a:rPr lang="ru-RU" sz="2400" b="1" dirty="0" smtClean="0">
                <a:solidFill>
                  <a:schemeClr val="accent6">
                    <a:lumMod val="75000"/>
                  </a:schemeClr>
                </a:solidFill>
              </a:rPr>
              <a:t>Применение метода Монте-Карло стало возможным только благодаря компьютерам</a:t>
            </a:r>
            <a:endParaRPr lang="ru-RU" sz="2400" b="1" dirty="0">
              <a:solidFill>
                <a:schemeClr val="accent6">
                  <a:lumMod val="75000"/>
                </a:schemeClr>
              </a:solidFill>
            </a:endParaRPr>
          </a:p>
        </p:txBody>
      </p:sp>
      <p:sp>
        <p:nvSpPr>
          <p:cNvPr id="46083" name="Содержимое 2"/>
          <p:cNvSpPr>
            <a:spLocks noGrp="1"/>
          </p:cNvSpPr>
          <p:nvPr>
            <p:ph idx="1"/>
          </p:nvPr>
        </p:nvSpPr>
        <p:spPr>
          <a:xfrm>
            <a:off x="457200" y="1285875"/>
            <a:ext cx="8229600" cy="4840288"/>
          </a:xfrm>
        </p:spPr>
        <p:txBody>
          <a:bodyPr/>
          <a:lstStyle/>
          <a:p>
            <a:pPr eaLnBrk="1" hangingPunct="1">
              <a:buFontTx/>
              <a:buNone/>
            </a:pPr>
            <a:r>
              <a:rPr lang="ru-RU" sz="2000" b="1" smtClean="0"/>
              <a:t>Программа 2</a:t>
            </a:r>
            <a:endParaRPr lang="ru-RU" sz="2000" smtClean="0"/>
          </a:p>
          <a:p>
            <a:pPr eaLnBrk="1" hangingPunct="1">
              <a:buFontTx/>
              <a:buNone/>
            </a:pPr>
            <a:r>
              <a:rPr lang="ru-RU" sz="2000" smtClean="0"/>
              <a:t>10 REM  *** ВЫЧИСЛЕНИЕ ПИ ***</a:t>
            </a:r>
          </a:p>
          <a:p>
            <a:pPr eaLnBrk="1" hangingPunct="1">
              <a:buFontTx/>
              <a:buNone/>
            </a:pPr>
            <a:r>
              <a:rPr lang="ru-RU" sz="2000" smtClean="0"/>
              <a:t>20 REM *** МЕТОД МОНТЕ-КАРЛО ***                             </a:t>
            </a:r>
          </a:p>
          <a:p>
            <a:pPr eaLnBrk="1" hangingPunct="1">
              <a:buFontTx/>
              <a:buNone/>
            </a:pPr>
            <a:r>
              <a:rPr lang="en-US" sz="2000" smtClean="0"/>
              <a:t>30 INPUT N </a:t>
            </a:r>
            <a:endParaRPr lang="ru-RU" sz="2000" smtClean="0"/>
          </a:p>
          <a:p>
            <a:pPr eaLnBrk="1" hangingPunct="1">
              <a:buFontTx/>
              <a:buNone/>
            </a:pPr>
            <a:r>
              <a:rPr lang="en-US" sz="2000" smtClean="0"/>
              <a:t>40 M=0 </a:t>
            </a:r>
            <a:endParaRPr lang="ru-RU" sz="2000" smtClean="0"/>
          </a:p>
          <a:p>
            <a:pPr eaLnBrk="1" hangingPunct="1">
              <a:buFontTx/>
              <a:buNone/>
            </a:pPr>
            <a:r>
              <a:rPr lang="en-US" sz="2000" smtClean="0"/>
              <a:t>50 FOR I=1 TO N </a:t>
            </a:r>
            <a:endParaRPr lang="ru-RU" sz="2000" smtClean="0"/>
          </a:p>
          <a:p>
            <a:pPr eaLnBrk="1" hangingPunct="1">
              <a:buFontTx/>
              <a:buNone/>
            </a:pPr>
            <a:r>
              <a:rPr lang="en-US" sz="2000" smtClean="0"/>
              <a:t>60 T=INT (RND(1)*10000) </a:t>
            </a:r>
            <a:endParaRPr lang="ru-RU" sz="2000" smtClean="0"/>
          </a:p>
          <a:p>
            <a:pPr eaLnBrk="1" hangingPunct="1">
              <a:buFontTx/>
              <a:buNone/>
            </a:pPr>
            <a:r>
              <a:rPr lang="en-US" sz="2000" smtClean="0"/>
              <a:t>70 X=INT(T/100) </a:t>
            </a:r>
            <a:endParaRPr lang="ru-RU" sz="2000" smtClean="0"/>
          </a:p>
          <a:p>
            <a:pPr eaLnBrk="1" hangingPunct="1">
              <a:buFontTx/>
              <a:buNone/>
            </a:pPr>
            <a:r>
              <a:rPr lang="en-US" sz="2000" smtClean="0"/>
              <a:t>80 Y=T-X*100                                                                      </a:t>
            </a:r>
            <a:endParaRPr lang="ru-RU" sz="2000" smtClean="0"/>
          </a:p>
          <a:p>
            <a:pPr eaLnBrk="1" hangingPunct="1">
              <a:buFontTx/>
              <a:buNone/>
            </a:pPr>
            <a:r>
              <a:rPr lang="en-US" sz="2000" smtClean="0"/>
              <a:t>90 IF X^2+Y^2&lt;10000 THEN M=M+1                                         </a:t>
            </a:r>
            <a:endParaRPr lang="ru-RU" sz="2000" smtClean="0"/>
          </a:p>
          <a:p>
            <a:pPr eaLnBrk="1" hangingPunct="1">
              <a:buFontTx/>
              <a:buNone/>
            </a:pPr>
            <a:r>
              <a:rPr lang="en-US" sz="2000" smtClean="0"/>
              <a:t>100 NEXT I </a:t>
            </a:r>
            <a:endParaRPr lang="ru-RU" sz="2000" smtClean="0"/>
          </a:p>
          <a:p>
            <a:pPr eaLnBrk="1" hangingPunct="1">
              <a:buFontTx/>
              <a:buNone/>
            </a:pPr>
            <a:r>
              <a:rPr lang="en-US" sz="2000" smtClean="0"/>
              <a:t>110 P=4*M/N </a:t>
            </a:r>
            <a:endParaRPr lang="ru-RU" sz="2000" smtClean="0"/>
          </a:p>
          <a:p>
            <a:pPr eaLnBrk="1" hangingPunct="1">
              <a:buFontTx/>
              <a:buNone/>
            </a:pPr>
            <a:r>
              <a:rPr lang="en-US" sz="2000" smtClean="0"/>
              <a:t>120 PRINT  " </a:t>
            </a:r>
            <a:r>
              <a:rPr lang="ru-RU" sz="2000" smtClean="0"/>
              <a:t>ЗНАЧЕНИЕ ПИ РАВНО</a:t>
            </a:r>
            <a:r>
              <a:rPr lang="en-US" sz="2000" smtClean="0"/>
              <a:t>" ; P </a:t>
            </a:r>
            <a:endParaRPr lang="ru-RU" sz="2000" smtClean="0"/>
          </a:p>
          <a:p>
            <a:pPr eaLnBrk="1" hangingPunct="1">
              <a:buFontTx/>
              <a:buNone/>
            </a:pPr>
            <a:r>
              <a:rPr lang="en-US" sz="2000" smtClean="0"/>
              <a:t>130 STOP                                                                                   </a:t>
            </a:r>
            <a:endParaRPr lang="ru-RU" sz="2000" smtClean="0"/>
          </a:p>
          <a:p>
            <a:pPr eaLnBrk="1" hangingPunct="1"/>
            <a:endParaRPr lang="ru-RU" sz="2000" smtClean="0"/>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b="1" dirty="0" smtClean="0">
                <a:solidFill>
                  <a:schemeClr val="accent6">
                    <a:lumMod val="75000"/>
                  </a:schemeClr>
                </a:solidFill>
              </a:rPr>
              <a:t>Полученные значения числа  записаны в таблице</a:t>
            </a:r>
            <a:endParaRPr lang="ru-RU" sz="3600" b="1" dirty="0">
              <a:solidFill>
                <a:schemeClr val="accent6">
                  <a:lumMod val="75000"/>
                </a:schemeClr>
              </a:solidFill>
            </a:endParaRPr>
          </a:p>
        </p:txBody>
      </p:sp>
      <p:graphicFrame>
        <p:nvGraphicFramePr>
          <p:cNvPr id="4" name="Содержимое 3"/>
          <p:cNvGraphicFramePr>
            <a:graphicFrameLocks noGrp="1"/>
          </p:cNvGraphicFramePr>
          <p:nvPr>
            <p:ph idx="1"/>
          </p:nvPr>
        </p:nvGraphicFramePr>
        <p:xfrm>
          <a:off x="285750" y="1600200"/>
          <a:ext cx="8401078" cy="1257296"/>
        </p:xfrm>
        <a:graphic>
          <a:graphicData uri="http://schemas.openxmlformats.org/drawingml/2006/table">
            <a:tbl>
              <a:tblPr firstRow="1" bandRow="1">
                <a:tableStyleId>{5C22544A-7EE6-4342-B048-85BDC9FD1C3A}</a:tableStyleId>
              </a:tblPr>
              <a:tblGrid>
                <a:gridCol w="1200154"/>
                <a:gridCol w="1200154"/>
                <a:gridCol w="1200154"/>
                <a:gridCol w="1200154"/>
                <a:gridCol w="1200154"/>
                <a:gridCol w="1200154"/>
                <a:gridCol w="1200154"/>
              </a:tblGrid>
              <a:tr h="628648">
                <a:tc>
                  <a:txBody>
                    <a:bodyPr/>
                    <a:lstStyle/>
                    <a:p>
                      <a:pPr algn="ctr">
                        <a:lnSpc>
                          <a:spcPct val="115000"/>
                        </a:lnSpc>
                        <a:spcAft>
                          <a:spcPts val="0"/>
                        </a:spcAft>
                      </a:pPr>
                      <a:r>
                        <a:rPr lang="ru-RU" sz="2400" b="1">
                          <a:latin typeface="Times New Roman"/>
                          <a:ea typeface="Calibri"/>
                          <a:cs typeface="Times New Roman"/>
                        </a:rPr>
                        <a:t>n</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1000</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2000</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3000</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4000</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5000</a:t>
                      </a:r>
                      <a:endParaRPr lang="ru-RU" sz="2400" b="1">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6000</a:t>
                      </a:r>
                      <a:endParaRPr lang="ru-RU" sz="2400" b="1" dirty="0">
                        <a:latin typeface="Calibri"/>
                        <a:ea typeface="Calibri"/>
                        <a:cs typeface="Times New Roman"/>
                      </a:endParaRPr>
                    </a:p>
                  </a:txBody>
                  <a:tcPr marL="68580" marR="68580" marT="0" marB="0"/>
                </a:tc>
              </a:tr>
              <a:tr h="628648">
                <a:tc>
                  <a:txBody>
                    <a:bodyPr/>
                    <a:lstStyle/>
                    <a:p>
                      <a:pPr algn="ctr">
                        <a:lnSpc>
                          <a:spcPct val="150000"/>
                        </a:lnSpc>
                        <a:spcAft>
                          <a:spcPts val="0"/>
                        </a:spcAft>
                      </a:pPr>
                      <a:r>
                        <a:rPr lang="en-US" sz="2400" b="1">
                          <a:latin typeface="Times New Roman"/>
                          <a:ea typeface="Calibri"/>
                          <a:cs typeface="Times New Roman"/>
                        </a:rPr>
                        <a:t>π</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3.14357</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3.14253</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3.14231</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3.14214</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3.14212</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3.14206</a:t>
                      </a:r>
                      <a:endParaRPr lang="ru-RU" sz="2400" dirty="0">
                        <a:latin typeface="Calibri"/>
                        <a:ea typeface="Calibri"/>
                        <a:cs typeface="Times New Roman"/>
                      </a:endParaRPr>
                    </a:p>
                  </a:txBody>
                  <a:tcPr marL="68580" marR="68580" marT="0" marB="0"/>
                </a:tc>
              </a:tr>
            </a:tbl>
          </a:graphicData>
        </a:graphic>
      </p:graphicFrame>
      <p:graphicFrame>
        <p:nvGraphicFramePr>
          <p:cNvPr id="5" name="Содержимое 3"/>
          <p:cNvGraphicFramePr>
            <a:graphicFrameLocks/>
          </p:cNvGraphicFramePr>
          <p:nvPr/>
        </p:nvGraphicFramePr>
        <p:xfrm>
          <a:off x="285750" y="3786188"/>
          <a:ext cx="8429687" cy="1218880"/>
        </p:xfrm>
        <a:graphic>
          <a:graphicData uri="http://schemas.openxmlformats.org/drawingml/2006/table">
            <a:tbl>
              <a:tblPr firstRow="1" bandRow="1">
                <a:tableStyleId>{5C22544A-7EE6-4342-B048-85BDC9FD1C3A}</a:tableStyleId>
              </a:tblPr>
              <a:tblGrid>
                <a:gridCol w="1204241"/>
                <a:gridCol w="1204241"/>
                <a:gridCol w="1204241"/>
                <a:gridCol w="1204241"/>
                <a:gridCol w="1204241"/>
                <a:gridCol w="1204241"/>
                <a:gridCol w="1204241"/>
              </a:tblGrid>
              <a:tr h="571504">
                <a:tc>
                  <a:txBody>
                    <a:bodyPr/>
                    <a:lstStyle/>
                    <a:p>
                      <a:pPr algn="ctr">
                        <a:lnSpc>
                          <a:spcPct val="115000"/>
                        </a:lnSpc>
                        <a:spcAft>
                          <a:spcPts val="0"/>
                        </a:spcAft>
                      </a:pPr>
                      <a:r>
                        <a:rPr lang="ru-RU" sz="2400">
                          <a:latin typeface="Times New Roman"/>
                          <a:ea typeface="Calibri"/>
                          <a:cs typeface="Times New Roman"/>
                        </a:rPr>
                        <a:t>n</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a:latin typeface="Times New Roman"/>
                          <a:ea typeface="Calibri"/>
                          <a:cs typeface="Times New Roman"/>
                        </a:rPr>
                        <a:t>7000</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a:latin typeface="Times New Roman"/>
                          <a:ea typeface="Calibri"/>
                          <a:cs typeface="Times New Roman"/>
                        </a:rPr>
                        <a:t>8000</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a:latin typeface="Times New Roman"/>
                          <a:ea typeface="Calibri"/>
                          <a:cs typeface="Times New Roman"/>
                        </a:rPr>
                        <a:t>9000</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a:latin typeface="Times New Roman"/>
                          <a:ea typeface="Calibri"/>
                          <a:cs typeface="Times New Roman"/>
                        </a:rPr>
                        <a:t>10000</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a:latin typeface="Times New Roman"/>
                          <a:ea typeface="Calibri"/>
                          <a:cs typeface="Times New Roman"/>
                        </a:rPr>
                        <a:t>11000</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12000</a:t>
                      </a:r>
                      <a:endParaRPr lang="ru-RU" sz="2400" dirty="0">
                        <a:latin typeface="Calibri"/>
                        <a:ea typeface="Calibri"/>
                        <a:cs typeface="Times New Roman"/>
                      </a:endParaRPr>
                    </a:p>
                  </a:txBody>
                  <a:tcPr marL="68580" marR="68580" marT="0" marB="0"/>
                </a:tc>
              </a:tr>
              <a:tr h="647376">
                <a:tc>
                  <a:txBody>
                    <a:bodyPr/>
                    <a:lstStyle/>
                    <a:p>
                      <a:pPr algn="ctr">
                        <a:lnSpc>
                          <a:spcPct val="150000"/>
                        </a:lnSpc>
                        <a:spcAft>
                          <a:spcPts val="0"/>
                        </a:spcAft>
                      </a:pPr>
                      <a:r>
                        <a:rPr lang="en-US" sz="2400" b="1">
                          <a:latin typeface="Times New Roman"/>
                          <a:ea typeface="Calibri"/>
                          <a:cs typeface="Times New Roman"/>
                        </a:rPr>
                        <a:t>π</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3.14184</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3.14197</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3.14193</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3.14169</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a:latin typeface="Times New Roman"/>
                          <a:ea typeface="Calibri"/>
                          <a:cs typeface="Times New Roman"/>
                        </a:rPr>
                        <a:t>3.14203</a:t>
                      </a:r>
                      <a:endParaRPr lang="ru-RU" sz="240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3.14193</a:t>
                      </a:r>
                      <a:endParaRPr lang="ru-RU" sz="2400" dirty="0">
                        <a:latin typeface="Calibri"/>
                        <a:ea typeface="Calibri"/>
                        <a:cs typeface="Times New Roman"/>
                      </a:endParaRPr>
                    </a:p>
                  </a:txBody>
                  <a:tcPr marL="68580" marR="68580" marT="0" marB="0"/>
                </a:tc>
              </a:tr>
            </a:tbl>
          </a:graphicData>
        </a:graphic>
      </p:graphicFrame>
    </p:spTree>
  </p:cSld>
  <p:clrMapOvr>
    <a:masterClrMapping/>
  </p:clrMapOvr>
  <p:transition>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Вычисление  с помощью ряда Тейлора</a:t>
            </a:r>
            <a:endParaRPr lang="ru-RU" dirty="0">
              <a:solidFill>
                <a:schemeClr val="accent6">
                  <a:lumMod val="75000"/>
                </a:schemeClr>
              </a:solidFill>
            </a:endParaRPr>
          </a:p>
        </p:txBody>
      </p:sp>
      <p:sp>
        <p:nvSpPr>
          <p:cNvPr id="48131" name="Содержимое 2"/>
          <p:cNvSpPr>
            <a:spLocks noGrp="1"/>
          </p:cNvSpPr>
          <p:nvPr>
            <p:ph idx="1"/>
          </p:nvPr>
        </p:nvSpPr>
        <p:spPr/>
        <p:txBody>
          <a:bodyPr/>
          <a:lstStyle/>
          <a:p>
            <a:pPr algn="ctr" eaLnBrk="1" hangingPunct="1">
              <a:buFontTx/>
              <a:buNone/>
            </a:pPr>
            <a:r>
              <a:rPr lang="ru-RU" b="1" smtClean="0"/>
              <a:t>Обратимся к рассмотрению произвольной функции f(х). Предположим, что для неё в точке x</a:t>
            </a:r>
            <a:r>
              <a:rPr lang="ru-RU" b="1" baseline="-25000" smtClean="0"/>
              <a:t>0</a:t>
            </a:r>
            <a:r>
              <a:rPr lang="ru-RU" b="1" smtClean="0"/>
              <a:t> существуют производные всех порядков до n-го включительно. Тогда для функции f(х) можно записать ряд Тейлора:</a:t>
            </a:r>
          </a:p>
          <a:p>
            <a:pPr eaLnBrk="1" hangingPunct="1"/>
            <a:endParaRPr lang="ru-RU" smtClean="0"/>
          </a:p>
        </p:txBody>
      </p:sp>
      <p:pic>
        <p:nvPicPr>
          <p:cNvPr id="48132" name="Рисунок 0" descr="vishis11.gif"/>
          <p:cNvPicPr>
            <a:picLocks noChangeAspect="1" noChangeArrowheads="1"/>
          </p:cNvPicPr>
          <p:nvPr/>
        </p:nvPicPr>
        <p:blipFill>
          <a:blip r:embed="rId2"/>
          <a:srcRect/>
          <a:stretch>
            <a:fillRect/>
          </a:stretch>
        </p:blipFill>
        <p:spPr bwMode="auto">
          <a:xfrm>
            <a:off x="928688" y="5429250"/>
            <a:ext cx="7813675" cy="7858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4000" b="1" dirty="0" smtClean="0">
                <a:solidFill>
                  <a:schemeClr val="accent6">
                    <a:lumMod val="75000"/>
                  </a:schemeClr>
                </a:solidFill>
              </a:rPr>
              <a:t>Вычисление  с помощью ряда Тейлора</a:t>
            </a:r>
            <a:endParaRPr lang="ru-RU" sz="4000" dirty="0"/>
          </a:p>
        </p:txBody>
      </p:sp>
      <p:sp>
        <p:nvSpPr>
          <p:cNvPr id="49155" name="Содержимое 2"/>
          <p:cNvSpPr>
            <a:spLocks noGrp="1"/>
          </p:cNvSpPr>
          <p:nvPr>
            <p:ph idx="1"/>
          </p:nvPr>
        </p:nvSpPr>
        <p:spPr>
          <a:xfrm>
            <a:off x="457200" y="1500188"/>
            <a:ext cx="8229600" cy="4625975"/>
          </a:xfrm>
        </p:spPr>
        <p:txBody>
          <a:bodyPr/>
          <a:lstStyle/>
          <a:p>
            <a:pPr eaLnBrk="1" hangingPunct="1">
              <a:buFontTx/>
              <a:buNone/>
            </a:pPr>
            <a:r>
              <a:rPr lang="ru-RU" sz="2000" b="1" smtClean="0"/>
              <a:t>Программа</a:t>
            </a:r>
            <a:endParaRPr lang="ru-RU" sz="2000" smtClean="0"/>
          </a:p>
          <a:p>
            <a:pPr eaLnBrk="1" hangingPunct="1">
              <a:buFontTx/>
              <a:buNone/>
            </a:pPr>
            <a:r>
              <a:rPr lang="en-US" sz="2000" smtClean="0"/>
              <a:t>REM</a:t>
            </a:r>
            <a:r>
              <a:rPr lang="ru-RU" sz="2000" smtClean="0"/>
              <a:t> "Вычисление пи"</a:t>
            </a:r>
          </a:p>
          <a:p>
            <a:pPr eaLnBrk="1" hangingPunct="1">
              <a:buFontTx/>
              <a:buNone/>
            </a:pPr>
            <a:r>
              <a:rPr lang="en-US" sz="2000" smtClean="0"/>
              <a:t>REM</a:t>
            </a:r>
            <a:r>
              <a:rPr lang="ru-RU" sz="2000" smtClean="0"/>
              <a:t> "Разложение в ряд Тейлора "</a:t>
            </a:r>
          </a:p>
          <a:p>
            <a:pPr eaLnBrk="1" hangingPunct="1">
              <a:buFontTx/>
              <a:buNone/>
            </a:pPr>
            <a:r>
              <a:rPr lang="en-US" sz="2000" smtClean="0"/>
              <a:t>INPUT n</a:t>
            </a:r>
            <a:endParaRPr lang="ru-RU" sz="2000" smtClean="0"/>
          </a:p>
          <a:p>
            <a:pPr eaLnBrk="1" hangingPunct="1">
              <a:buFontTx/>
              <a:buNone/>
            </a:pPr>
            <a:r>
              <a:rPr lang="en-US" sz="2000" smtClean="0"/>
              <a:t>a = 1</a:t>
            </a:r>
            <a:endParaRPr lang="ru-RU" sz="2000" smtClean="0"/>
          </a:p>
          <a:p>
            <a:pPr eaLnBrk="1" hangingPunct="1">
              <a:buFontTx/>
              <a:buNone/>
            </a:pPr>
            <a:r>
              <a:rPr lang="en-US" sz="2000" smtClean="0"/>
              <a:t>FOR i = 1 TO n</a:t>
            </a:r>
            <a:endParaRPr lang="ru-RU" sz="2000" smtClean="0"/>
          </a:p>
          <a:p>
            <a:pPr eaLnBrk="1" hangingPunct="1">
              <a:buFontTx/>
              <a:buNone/>
            </a:pPr>
            <a:r>
              <a:rPr lang="en-US" sz="2000" smtClean="0"/>
              <a:t>d = 1 / (i + 2)</a:t>
            </a:r>
            <a:endParaRPr lang="ru-RU" sz="2000" smtClean="0"/>
          </a:p>
          <a:p>
            <a:pPr eaLnBrk="1" hangingPunct="1">
              <a:buFontTx/>
              <a:buNone/>
            </a:pPr>
            <a:r>
              <a:rPr lang="en-US" sz="2000" smtClean="0"/>
              <a:t>f = (-1) ^ i * d</a:t>
            </a:r>
            <a:endParaRPr lang="ru-RU" sz="2000" smtClean="0"/>
          </a:p>
          <a:p>
            <a:pPr eaLnBrk="1" hangingPunct="1">
              <a:buFontTx/>
              <a:buNone/>
            </a:pPr>
            <a:r>
              <a:rPr lang="en-US" sz="2000" smtClean="0"/>
              <a:t>a = a + f</a:t>
            </a:r>
            <a:endParaRPr lang="ru-RU" sz="2000" smtClean="0"/>
          </a:p>
          <a:p>
            <a:pPr eaLnBrk="1" hangingPunct="1">
              <a:buFontTx/>
              <a:buNone/>
            </a:pPr>
            <a:r>
              <a:rPr lang="en-US" sz="2000" smtClean="0"/>
              <a:t>NEXT i</a:t>
            </a:r>
            <a:endParaRPr lang="ru-RU" sz="2000" smtClean="0"/>
          </a:p>
          <a:p>
            <a:pPr eaLnBrk="1" hangingPunct="1">
              <a:buFontTx/>
              <a:buNone/>
            </a:pPr>
            <a:r>
              <a:rPr lang="en-US" sz="2000" smtClean="0"/>
              <a:t>p</a:t>
            </a:r>
            <a:r>
              <a:rPr lang="ru-RU" sz="2000" smtClean="0"/>
              <a:t> = 4 * </a:t>
            </a:r>
            <a:r>
              <a:rPr lang="en-US" sz="2000" smtClean="0"/>
              <a:t>a</a:t>
            </a:r>
            <a:endParaRPr lang="ru-RU" sz="2000" smtClean="0"/>
          </a:p>
          <a:p>
            <a:pPr eaLnBrk="1" hangingPunct="1">
              <a:buFontTx/>
              <a:buNone/>
            </a:pPr>
            <a:r>
              <a:rPr lang="en-US" sz="2000" smtClean="0"/>
              <a:t>PRINT</a:t>
            </a:r>
            <a:r>
              <a:rPr lang="ru-RU" sz="2000" smtClean="0"/>
              <a:t> "значение пи равно"; </a:t>
            </a:r>
            <a:r>
              <a:rPr lang="en-US" sz="2000" smtClean="0"/>
              <a:t>p</a:t>
            </a:r>
            <a:endParaRPr lang="ru-RU" sz="2000" smtClean="0"/>
          </a:p>
          <a:p>
            <a:pPr eaLnBrk="1" hangingPunct="1">
              <a:buFontTx/>
              <a:buNone/>
            </a:pPr>
            <a:r>
              <a:rPr lang="en-US" sz="2000" smtClean="0"/>
              <a:t>END</a:t>
            </a:r>
            <a:endParaRPr lang="ru-RU" sz="2000" smtClean="0"/>
          </a:p>
          <a:p>
            <a:pPr eaLnBrk="1" hangingPunct="1"/>
            <a:endParaRPr lang="ru-RU" smtClean="0"/>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chemeClr val="accent6">
                    <a:lumMod val="75000"/>
                  </a:schemeClr>
                </a:solidFill>
              </a:rPr>
              <a:t>Вычисление  с помощью ряда Тейлора</a:t>
            </a:r>
            <a:endParaRPr lang="ru-RU" dirty="0"/>
          </a:p>
        </p:txBody>
      </p:sp>
      <p:graphicFrame>
        <p:nvGraphicFramePr>
          <p:cNvPr id="4" name="Содержимое 3"/>
          <p:cNvGraphicFramePr>
            <a:graphicFrameLocks noGrp="1"/>
          </p:cNvGraphicFramePr>
          <p:nvPr>
            <p:ph idx="1"/>
          </p:nvPr>
        </p:nvGraphicFramePr>
        <p:xfrm>
          <a:off x="428625" y="1857375"/>
          <a:ext cx="8286810" cy="1643074"/>
        </p:xfrm>
        <a:graphic>
          <a:graphicData uri="http://schemas.openxmlformats.org/drawingml/2006/table">
            <a:tbl>
              <a:tblPr firstRow="1" bandRow="1">
                <a:tableStyleId>{5C22544A-7EE6-4342-B048-85BDC9FD1C3A}</a:tableStyleId>
              </a:tblPr>
              <a:tblGrid>
                <a:gridCol w="1183830"/>
                <a:gridCol w="1183830"/>
                <a:gridCol w="1183830"/>
                <a:gridCol w="1183830"/>
                <a:gridCol w="1183830"/>
                <a:gridCol w="1183830"/>
                <a:gridCol w="1183830"/>
              </a:tblGrid>
              <a:tr h="846434">
                <a:tc>
                  <a:txBody>
                    <a:bodyPr/>
                    <a:lstStyle/>
                    <a:p>
                      <a:pPr algn="ctr">
                        <a:lnSpc>
                          <a:spcPct val="115000"/>
                        </a:lnSpc>
                        <a:spcAft>
                          <a:spcPts val="0"/>
                        </a:spcAft>
                      </a:pPr>
                      <a:r>
                        <a:rPr lang="ru-RU" sz="2800" dirty="0" err="1">
                          <a:latin typeface="Times New Roman"/>
                          <a:ea typeface="Calibri"/>
                          <a:cs typeface="Times New Roman"/>
                        </a:rPr>
                        <a:t>n</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1000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2000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3000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4000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5000</a:t>
                      </a:r>
                      <a:endParaRPr lang="ru-RU" sz="2800" dirty="0">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latin typeface="Times New Roman"/>
                          <a:ea typeface="Calibri"/>
                          <a:cs typeface="Times New Roman"/>
                        </a:rPr>
                        <a:t>6000</a:t>
                      </a:r>
                      <a:endParaRPr lang="ru-RU" sz="2800" dirty="0">
                        <a:latin typeface="Calibri"/>
                        <a:ea typeface="Calibri"/>
                        <a:cs typeface="Times New Roman"/>
                      </a:endParaRPr>
                    </a:p>
                  </a:txBody>
                  <a:tcPr marL="68580" marR="68580" marT="0" marB="0"/>
                </a:tc>
              </a:tr>
              <a:tr h="796640">
                <a:tc>
                  <a:txBody>
                    <a:bodyPr/>
                    <a:lstStyle/>
                    <a:p>
                      <a:pPr algn="ctr">
                        <a:lnSpc>
                          <a:spcPct val="150000"/>
                        </a:lnSpc>
                        <a:spcAft>
                          <a:spcPts val="0"/>
                        </a:spcAft>
                      </a:pPr>
                      <a:r>
                        <a:rPr lang="en-US" sz="2400" b="1" dirty="0">
                          <a:latin typeface="Times New Roman"/>
                          <a:ea typeface="Calibri"/>
                          <a:cs typeface="Times New Roman"/>
                        </a:rPr>
                        <a:t>π</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3.22941</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3.22841</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3.22809</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3.22792</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3.22782</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b="1" dirty="0">
                          <a:latin typeface="Times New Roman"/>
                          <a:ea typeface="Calibri"/>
                          <a:cs typeface="Times New Roman"/>
                        </a:rPr>
                        <a:t>3.22776</a:t>
                      </a:r>
                      <a:endParaRPr lang="ru-RU" sz="2400" dirty="0">
                        <a:latin typeface="Calibri"/>
                        <a:ea typeface="Calibri"/>
                        <a:cs typeface="Times New Roman"/>
                      </a:endParaRPr>
                    </a:p>
                  </a:txBody>
                  <a:tcPr marL="68580" marR="68580" marT="0" marB="0"/>
                </a:tc>
              </a:tr>
            </a:tbl>
          </a:graphicData>
        </a:graphic>
      </p:graphicFrame>
      <p:graphicFrame>
        <p:nvGraphicFramePr>
          <p:cNvPr id="5" name="Содержимое 3"/>
          <p:cNvGraphicFramePr>
            <a:graphicFrameLocks/>
          </p:cNvGraphicFramePr>
          <p:nvPr/>
        </p:nvGraphicFramePr>
        <p:xfrm>
          <a:off x="428625" y="4143375"/>
          <a:ext cx="8358246" cy="1500198"/>
        </p:xfrm>
        <a:graphic>
          <a:graphicData uri="http://schemas.openxmlformats.org/drawingml/2006/table">
            <a:tbl>
              <a:tblPr firstRow="1" bandRow="1">
                <a:tableStyleId>{5C22544A-7EE6-4342-B048-85BDC9FD1C3A}</a:tableStyleId>
              </a:tblPr>
              <a:tblGrid>
                <a:gridCol w="1173624"/>
                <a:gridCol w="1173624"/>
                <a:gridCol w="1173624"/>
                <a:gridCol w="1173624"/>
                <a:gridCol w="1173624"/>
                <a:gridCol w="1173624"/>
                <a:gridCol w="1316502"/>
              </a:tblGrid>
              <a:tr h="772830">
                <a:tc>
                  <a:txBody>
                    <a:bodyPr/>
                    <a:lstStyle/>
                    <a:p>
                      <a:pPr algn="ctr">
                        <a:lnSpc>
                          <a:spcPct val="115000"/>
                        </a:lnSpc>
                        <a:spcAft>
                          <a:spcPts val="0"/>
                        </a:spcAft>
                      </a:pPr>
                      <a:r>
                        <a:rPr lang="ru-RU" sz="2400" dirty="0" err="1">
                          <a:latin typeface="Times New Roman"/>
                          <a:ea typeface="Calibri"/>
                          <a:cs typeface="Times New Roman"/>
                        </a:rPr>
                        <a:t>n</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7000</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8000</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9000</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10000</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11000</a:t>
                      </a:r>
                      <a:endParaRPr lang="ru-RU" sz="2400" dirty="0">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latin typeface="Times New Roman"/>
                          <a:ea typeface="Calibri"/>
                          <a:cs typeface="Times New Roman"/>
                        </a:rPr>
                        <a:t>12000</a:t>
                      </a:r>
                      <a:endParaRPr lang="ru-RU" sz="2400" dirty="0">
                        <a:latin typeface="Calibri"/>
                        <a:ea typeface="Calibri"/>
                        <a:cs typeface="Times New Roman"/>
                      </a:endParaRPr>
                    </a:p>
                  </a:txBody>
                  <a:tcPr marL="68580" marR="68580" marT="0" marB="0"/>
                </a:tc>
              </a:tr>
              <a:tr h="727368">
                <a:tc>
                  <a:txBody>
                    <a:bodyPr/>
                    <a:lstStyle/>
                    <a:p>
                      <a:pPr algn="ctr">
                        <a:lnSpc>
                          <a:spcPct val="150000"/>
                        </a:lnSpc>
                        <a:spcAft>
                          <a:spcPts val="0"/>
                        </a:spcAft>
                      </a:pPr>
                      <a:r>
                        <a:rPr lang="en-US" sz="2000" b="1" dirty="0">
                          <a:latin typeface="Times New Roman"/>
                          <a:ea typeface="Calibri"/>
                          <a:cs typeface="Times New Roman"/>
                        </a:rPr>
                        <a:t>π</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3.22771</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3.22767</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3.22765</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3.22763</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3.22761</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Calibri"/>
                          <a:cs typeface="Times New Roman"/>
                        </a:rPr>
                        <a:t>3.22759</a:t>
                      </a:r>
                      <a:endParaRPr lang="ru-RU" sz="2000" dirty="0">
                        <a:latin typeface="Calibri"/>
                        <a:ea typeface="Calibri"/>
                        <a:cs typeface="Times New Roman"/>
                      </a:endParaRPr>
                    </a:p>
                  </a:txBody>
                  <a:tcPr marL="68580" marR="68580" marT="0" marB="0"/>
                </a:tc>
              </a:tr>
            </a:tbl>
          </a:graphicData>
        </a:graphic>
      </p:graphicFrame>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Pi-unrolled-720.gif"/>
          <p:cNvPicPr>
            <a:picLocks noChangeAspect="1"/>
          </p:cNvPicPr>
          <p:nvPr/>
        </p:nvPicPr>
        <p:blipFill>
          <a:blip r:embed="rId2"/>
          <a:srcRect/>
          <a:stretch>
            <a:fillRect/>
          </a:stretch>
        </p:blipFill>
        <p:spPr bwMode="auto">
          <a:xfrm>
            <a:off x="1285875" y="642938"/>
            <a:ext cx="6858000" cy="2171700"/>
          </a:xfrm>
          <a:prstGeom prst="rect">
            <a:avLst/>
          </a:prstGeom>
          <a:noFill/>
          <a:ln w="9525">
            <a:noFill/>
            <a:miter lim="800000"/>
            <a:headEnd/>
            <a:tailEnd/>
          </a:ln>
        </p:spPr>
      </p:pic>
      <p:sp>
        <p:nvSpPr>
          <p:cNvPr id="16387" name="Прямоугольник 2"/>
          <p:cNvSpPr>
            <a:spLocks noChangeArrowheads="1"/>
          </p:cNvSpPr>
          <p:nvPr/>
        </p:nvSpPr>
        <p:spPr bwMode="auto">
          <a:xfrm>
            <a:off x="357188" y="2967038"/>
            <a:ext cx="8572500" cy="2124075"/>
          </a:xfrm>
          <a:prstGeom prst="rect">
            <a:avLst/>
          </a:prstGeom>
          <a:noFill/>
          <a:ln w="9525">
            <a:noFill/>
            <a:miter lim="800000"/>
            <a:headEnd/>
            <a:tailEnd/>
          </a:ln>
        </p:spPr>
        <p:txBody>
          <a:bodyPr>
            <a:spAutoFit/>
          </a:bodyPr>
          <a:lstStyle/>
          <a:p>
            <a:pPr algn="ctr"/>
            <a:r>
              <a:rPr lang="ru-RU" sz="4400" b="1">
                <a:solidFill>
                  <a:srgbClr val="0000CC"/>
                </a:solidFill>
                <a:latin typeface="Times New Roman" pitchFamily="18" charset="0"/>
                <a:cs typeface="Times New Roman" pitchFamily="18" charset="0"/>
              </a:rPr>
              <a:t>Если принять диаметр окружности за единицу, то длина окружности — это число </a:t>
            </a:r>
            <a:r>
              <a:rPr lang="el-GR" sz="4400" b="1">
                <a:solidFill>
                  <a:srgbClr val="0000CC"/>
                </a:solidFill>
                <a:latin typeface="Times New Roman" pitchFamily="18" charset="0"/>
                <a:cs typeface="Times New Roman" pitchFamily="18" charset="0"/>
              </a:rPr>
              <a:t>π</a:t>
            </a:r>
            <a:r>
              <a:rPr lang="ru-RU" sz="4400" b="1">
                <a:solidFill>
                  <a:srgbClr val="0000CC"/>
                </a:solidFill>
                <a:latin typeface="Times New Roman" pitchFamily="18" charset="0"/>
                <a:cs typeface="Times New Roman" pitchFamily="18" charset="0"/>
              </a:rPr>
              <a:t>.</a:t>
            </a:r>
          </a:p>
        </p:txBody>
      </p:sp>
    </p:spTree>
  </p:cSld>
  <p:clrMapOvr>
    <a:masterClrMapping/>
  </p:clrMapOvr>
  <p:transition>
    <p:cover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 descr="7.jpg"/>
          <p:cNvPicPr>
            <a:picLocks noChangeAspect="1"/>
          </p:cNvPicPr>
          <p:nvPr/>
        </p:nvPicPr>
        <p:blipFill>
          <a:blip r:embed="rId2"/>
          <a:srcRect/>
          <a:stretch>
            <a:fillRect/>
          </a:stretch>
        </p:blipFill>
        <p:spPr bwMode="auto">
          <a:xfrm>
            <a:off x="285719" y="857232"/>
            <a:ext cx="4113103" cy="37862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11971" name="TextBox 2"/>
          <p:cNvSpPr txBox="1">
            <a:spLocks noChangeArrowheads="1"/>
          </p:cNvSpPr>
          <p:nvPr/>
        </p:nvSpPr>
        <p:spPr bwMode="auto">
          <a:xfrm>
            <a:off x="571500" y="5000625"/>
            <a:ext cx="8358188" cy="923330"/>
          </a:xfrm>
          <a:prstGeom prst="rect">
            <a:avLst/>
          </a:prstGeom>
          <a:noFill/>
          <a:ln w="9525">
            <a:noFill/>
            <a:miter lim="800000"/>
            <a:headEnd/>
            <a:tailEnd/>
          </a:ln>
        </p:spPr>
        <p:txBody>
          <a:bodyPr>
            <a:spAutoFit/>
          </a:bodyPr>
          <a:lstStyle/>
          <a:p>
            <a:pPr algn="ctr">
              <a:defRPr/>
            </a:pPr>
            <a:r>
              <a:rPr lang="ru-RU" sz="5400" b="1">
                <a:solidFill>
                  <a:srgbClr val="003300"/>
                </a:solidFill>
                <a:effectLst>
                  <a:glow rad="228600">
                    <a:schemeClr val="accent3">
                      <a:satMod val="175000"/>
                      <a:alpha val="40000"/>
                    </a:schemeClr>
                  </a:glow>
                </a:effectLst>
                <a:latin typeface="Calibri" pitchFamily="34" charset="0"/>
              </a:rPr>
              <a:t>С </a:t>
            </a:r>
            <a:r>
              <a:rPr lang="ru-RU" sz="5400" b="1" smtClean="0">
                <a:solidFill>
                  <a:srgbClr val="003300"/>
                </a:solidFill>
                <a:effectLst>
                  <a:glow rad="228600">
                    <a:schemeClr val="accent3">
                      <a:satMod val="175000"/>
                      <a:alpha val="40000"/>
                    </a:schemeClr>
                  </a:glow>
                </a:effectLst>
                <a:latin typeface="Calibri" pitchFamily="34" charset="0"/>
              </a:rPr>
              <a:t>праздником!</a:t>
            </a:r>
            <a:endParaRPr lang="ru-RU" sz="5400" b="1" dirty="0">
              <a:solidFill>
                <a:srgbClr val="003300"/>
              </a:solidFill>
              <a:effectLst>
                <a:glow rad="228600">
                  <a:schemeClr val="accent3">
                    <a:satMod val="175000"/>
                    <a:alpha val="40000"/>
                  </a:schemeClr>
                </a:glow>
              </a:effectLst>
              <a:latin typeface="Calibri" pitchFamily="34" charset="0"/>
            </a:endParaRPr>
          </a:p>
        </p:txBody>
      </p:sp>
      <p:pic>
        <p:nvPicPr>
          <p:cNvPr id="4" name="Рисунок 3" descr="pi_pie.jpg"/>
          <p:cNvPicPr>
            <a:picLocks noChangeAspect="1"/>
          </p:cNvPicPr>
          <p:nvPr/>
        </p:nvPicPr>
        <p:blipFill>
          <a:blip r:embed="rId3"/>
          <a:stretch>
            <a:fillRect/>
          </a:stretch>
        </p:blipFill>
        <p:spPr>
          <a:xfrm>
            <a:off x="4357686" y="857232"/>
            <a:ext cx="4362263" cy="3806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pi-1000-text.gif"/>
          <p:cNvPicPr>
            <a:picLocks noChangeAspect="1"/>
          </p:cNvPicPr>
          <p:nvPr/>
        </p:nvPicPr>
        <p:blipFill>
          <a:blip r:embed="rId2"/>
          <a:srcRect/>
          <a:stretch>
            <a:fillRect/>
          </a:stretch>
        </p:blipFill>
        <p:spPr bwMode="auto">
          <a:xfrm>
            <a:off x="2000250" y="1500188"/>
            <a:ext cx="5276850" cy="5029200"/>
          </a:xfrm>
          <a:prstGeom prst="rect">
            <a:avLst/>
          </a:prstGeom>
          <a:noFill/>
          <a:ln w="9525">
            <a:noFill/>
            <a:miter lim="800000"/>
            <a:headEnd/>
            <a:tailEnd/>
          </a:ln>
        </p:spPr>
      </p:pic>
      <p:sp>
        <p:nvSpPr>
          <p:cNvPr id="17411" name="Прямоугольник 4"/>
          <p:cNvSpPr>
            <a:spLocks noChangeArrowheads="1"/>
          </p:cNvSpPr>
          <p:nvPr/>
        </p:nvSpPr>
        <p:spPr bwMode="auto">
          <a:xfrm>
            <a:off x="1571625" y="357188"/>
            <a:ext cx="6072188" cy="923925"/>
          </a:xfrm>
          <a:prstGeom prst="rect">
            <a:avLst/>
          </a:prstGeom>
          <a:noFill/>
          <a:ln w="9525">
            <a:noFill/>
            <a:miter lim="800000"/>
            <a:headEnd/>
            <a:tailEnd/>
          </a:ln>
        </p:spPr>
        <p:txBody>
          <a:bodyPr>
            <a:spAutoFit/>
          </a:bodyPr>
          <a:lstStyle/>
          <a:p>
            <a:pPr algn="ctr"/>
            <a:r>
              <a:rPr lang="ru-RU" sz="5400" b="1" i="1">
                <a:latin typeface="Times New Roman" pitchFamily="18" charset="0"/>
                <a:cs typeface="Times New Roman" pitchFamily="18" charset="0"/>
              </a:rPr>
              <a:t>Запомни, что</a:t>
            </a:r>
            <a:r>
              <a:rPr lang="ru-RU" sz="5400">
                <a:latin typeface="Times New Roman" pitchFamily="18" charset="0"/>
                <a:cs typeface="Times New Roman" pitchFamily="18" charset="0"/>
              </a:rPr>
              <a:t> </a:t>
            </a:r>
            <a:r>
              <a:rPr lang="en-US" sz="5400">
                <a:solidFill>
                  <a:srgbClr val="FF0000"/>
                </a:solidFill>
                <a:latin typeface="Times New Roman" pitchFamily="18" charset="0"/>
                <a:cs typeface="Times New Roman" pitchFamily="18" charset="0"/>
                <a:sym typeface="Symbol" pitchFamily="18" charset="2"/>
              </a:rPr>
              <a:t></a:t>
            </a:r>
            <a:r>
              <a:rPr lang="ru-RU" sz="5400">
                <a:solidFill>
                  <a:srgbClr val="FF0000"/>
                </a:solidFill>
                <a:latin typeface="Times New Roman" pitchFamily="18" charset="0"/>
                <a:cs typeface="Times New Roman" pitchFamily="18" charset="0"/>
                <a:sym typeface="Symbol" pitchFamily="18" charset="2"/>
              </a:rPr>
              <a:t> =</a:t>
            </a:r>
            <a:r>
              <a:rPr lang="ru-RU" sz="5400">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22570748_ori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4" name="WordArt 6"/>
          <p:cNvSpPr>
            <a:spLocks noChangeArrowheads="1" noChangeShapeType="1" noTextEdit="1"/>
          </p:cNvSpPr>
          <p:nvPr/>
        </p:nvSpPr>
        <p:spPr bwMode="auto">
          <a:xfrm rot="334138">
            <a:off x="3009702" y="2116647"/>
            <a:ext cx="6985000" cy="3476733"/>
          </a:xfrm>
          <a:prstGeom prst="rect">
            <a:avLst/>
          </a:prstGeom>
          <a:scene3d>
            <a:camera prst="perspectiveContrastingRightFacing"/>
            <a:lightRig rig="threePt" dir="t"/>
          </a:scene3d>
        </p:spPr>
        <p:txBody>
          <a:bodyPr wrap="none" fromWordArt="1">
            <a:prstTxWarp prst="textSlantUp">
              <a:avLst>
                <a:gd name="adj" fmla="val 32056"/>
              </a:avLst>
            </a:prstTxWarp>
          </a:bodyPr>
          <a:lstStyle/>
          <a:p>
            <a:pPr algn="ctr" fontAlgn="auto">
              <a:spcBef>
                <a:spcPts val="0"/>
              </a:spcBef>
              <a:spcAft>
                <a:spcPts val="0"/>
              </a:spcAft>
              <a:defRPr/>
            </a:pPr>
            <a:r>
              <a:rPr lang="ru-RU" sz="3600" b="1" kern="10" dirty="0">
                <a:ln w="9525">
                  <a:solidFill>
                    <a:srgbClr val="CC99FF"/>
                  </a:solidFill>
                  <a:round/>
                  <a:headEnd/>
                  <a:tailEnd/>
                </a:ln>
                <a:solidFill>
                  <a:srgbClr val="800000"/>
                </a:solidFill>
                <a:effectLst>
                  <a:outerShdw dist="53882" dir="2700000" algn="ctr" rotWithShape="0">
                    <a:srgbClr val="9999FF">
                      <a:alpha val="80000"/>
                    </a:srgbClr>
                  </a:outerShdw>
                </a:effectLst>
                <a:latin typeface="Comic Sans MS"/>
              </a:rPr>
              <a:t>История числа Пи</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356100" y="857250"/>
            <a:ext cx="4573588" cy="5324475"/>
          </a:xfrm>
          <a:prstGeom prst="rect">
            <a:avLst/>
          </a:prstGeom>
          <a:noFill/>
          <a:ln w="9525">
            <a:noFill/>
            <a:miter lim="800000"/>
            <a:headEnd/>
            <a:tailEnd/>
          </a:ln>
        </p:spPr>
        <p:txBody>
          <a:bodyPr>
            <a:spAutoFit/>
          </a:bodyPr>
          <a:lstStyle/>
          <a:p>
            <a:pPr algn="just">
              <a:spcBef>
                <a:spcPct val="50000"/>
              </a:spcBef>
            </a:pPr>
            <a:r>
              <a:rPr lang="ru-RU" sz="2000" b="1"/>
              <a:t>Проблеме π – 4000 лет. Исследователи древних пирамид установили, что частное, полученное от деления суммы двух сторон основания на высоту пирамиды, вырабатывается числом 3,1416. В знаменитом папирусе Ахмеса приводится такое указание для построения квадрата, равного по площади кругу: «Отбрось от диаметра его девятую часть и построй квадрат со стороной, равной остальной части, будет он эквивалентен кругу». Из этого следует, что у Ахмеса π ≈ 3,1605. Так началась письменная история π.</a:t>
            </a:r>
          </a:p>
        </p:txBody>
      </p:sp>
      <p:pic>
        <p:nvPicPr>
          <p:cNvPr id="3078" name="Picture 6" descr="Фрагмент папируса Ахмеса"/>
          <p:cNvPicPr>
            <a:picLocks noChangeAspect="1" noChangeArrowheads="1"/>
          </p:cNvPicPr>
          <p:nvPr/>
        </p:nvPicPr>
        <p:blipFill>
          <a:blip r:embed="rId3" cstate="print"/>
          <a:srcRect/>
          <a:stretch>
            <a:fillRect/>
          </a:stretch>
        </p:blipFill>
        <p:spPr bwMode="auto">
          <a:xfrm>
            <a:off x="214282" y="1071546"/>
            <a:ext cx="4017586" cy="50164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1030" name="Text Box 4"/>
          <p:cNvSpPr txBox="1">
            <a:spLocks noChangeArrowheads="1"/>
          </p:cNvSpPr>
          <p:nvPr/>
        </p:nvSpPr>
        <p:spPr bwMode="auto">
          <a:xfrm>
            <a:off x="214313" y="2428875"/>
            <a:ext cx="8929687" cy="4094163"/>
          </a:xfrm>
          <a:prstGeom prst="rect">
            <a:avLst/>
          </a:prstGeom>
          <a:noFill/>
          <a:ln w="9525">
            <a:noFill/>
            <a:miter lim="800000"/>
            <a:headEnd/>
            <a:tailEnd/>
          </a:ln>
        </p:spPr>
        <p:txBody>
          <a:bodyPr>
            <a:spAutoFit/>
          </a:bodyPr>
          <a:lstStyle/>
          <a:p>
            <a:r>
              <a:rPr lang="ru-RU" sz="2000" b="1"/>
              <a:t>В Вавилоне в </a:t>
            </a:r>
            <a:r>
              <a:rPr lang="en-US" sz="2000" b="1"/>
              <a:t>V</a:t>
            </a:r>
            <a:r>
              <a:rPr lang="ru-RU" sz="2000" b="1"/>
              <a:t> в. до н.э. пользовались числом</a:t>
            </a:r>
            <a:r>
              <a:rPr lang="en-US" sz="2000" b="1"/>
              <a:t> </a:t>
            </a:r>
            <a:r>
              <a:rPr lang="ru-RU" sz="2000" b="1"/>
              <a:t> </a:t>
            </a:r>
            <a:r>
              <a:rPr lang="ru-RU" sz="2000"/>
              <a:t>3,1215</a:t>
            </a:r>
            <a:r>
              <a:rPr lang="ru-RU" sz="2000" b="1"/>
              <a:t>, а в Древней Греции числом</a:t>
            </a:r>
            <a:r>
              <a:rPr lang="en-US" sz="2000" b="1"/>
              <a:t>  </a:t>
            </a:r>
            <a:r>
              <a:rPr lang="ru-RU" sz="2000" b="1"/>
              <a:t> (</a:t>
            </a:r>
            <a:r>
              <a:rPr lang="en-US" sz="2000" b="1"/>
              <a:t>              </a:t>
            </a:r>
            <a:r>
              <a:rPr lang="ru-RU" sz="2000" b="1"/>
              <a:t>) ≈ 3,1462643. В индийских «сутрах» </a:t>
            </a:r>
            <a:r>
              <a:rPr lang="en-US" sz="2000" b="1"/>
              <a:t>VI</a:t>
            </a:r>
            <a:r>
              <a:rPr lang="ru-RU" sz="2000" b="1"/>
              <a:t> – </a:t>
            </a:r>
            <a:r>
              <a:rPr lang="en-US" sz="2000" b="1"/>
              <a:t>V</a:t>
            </a:r>
            <a:r>
              <a:rPr lang="ru-RU" sz="2000" b="1"/>
              <a:t> в. до н.э. имеются правила, из которых вытекает, что π = 3,008. Наиболее древняя формулировка нахождения приблизительного значения отношения длины окружности к диаметру содержится в стихах индийского математика Аршабхата (</a:t>
            </a:r>
            <a:r>
              <a:rPr lang="en-US" sz="2000" b="1"/>
              <a:t>V</a:t>
            </a:r>
            <a:r>
              <a:rPr lang="ru-RU" sz="2000" b="1"/>
              <a:t> – </a:t>
            </a:r>
            <a:r>
              <a:rPr lang="en-US" sz="2000" b="1"/>
              <a:t>VI</a:t>
            </a:r>
            <a:r>
              <a:rPr lang="ru-RU" sz="2000" b="1"/>
              <a:t> в.):</a:t>
            </a:r>
          </a:p>
          <a:p>
            <a:pPr algn="ctr"/>
            <a:r>
              <a:rPr lang="ru-RU" sz="2000" b="1" i="1"/>
              <a:t>Прибавь четыре к сотне и умножь на восемь,</a:t>
            </a:r>
          </a:p>
          <a:p>
            <a:pPr algn="ctr"/>
            <a:r>
              <a:rPr lang="ru-RU" sz="2000" b="1" i="1"/>
              <a:t>Потом ещё шестьдесят две тысячи прибавь,</a:t>
            </a:r>
          </a:p>
          <a:p>
            <a:pPr algn="ctr"/>
            <a:r>
              <a:rPr lang="ru-RU" sz="2000" b="1" i="1"/>
              <a:t>Как поделить результат на двадцать тысяч,</a:t>
            </a:r>
          </a:p>
          <a:p>
            <a:pPr algn="ctr"/>
            <a:r>
              <a:rPr lang="ru-RU" sz="2000" b="1" i="1"/>
              <a:t>Тогда откроется тебе значение</a:t>
            </a:r>
          </a:p>
          <a:p>
            <a:pPr algn="ctr"/>
            <a:r>
              <a:rPr lang="ru-RU" sz="2000" b="1" i="1"/>
              <a:t>Длины окружности к двум радиусам отношенья</a:t>
            </a:r>
            <a:r>
              <a:rPr lang="en-US" sz="2000" b="1" i="1"/>
              <a:t>  </a:t>
            </a:r>
          </a:p>
          <a:p>
            <a:pPr algn="just"/>
            <a:r>
              <a:rPr lang="en-US" sz="2000" b="1" i="1"/>
              <a:t>                                    </a:t>
            </a:r>
          </a:p>
          <a:p>
            <a:pPr algn="just"/>
            <a:r>
              <a:rPr lang="en-US" sz="2000" b="1"/>
              <a:t>                       </a:t>
            </a:r>
            <a:r>
              <a:rPr lang="ru-RU" sz="2000" b="1"/>
              <a:t>т.е. </a:t>
            </a:r>
            <a:r>
              <a:rPr lang="en-US" sz="2000" b="1"/>
              <a:t>                                       </a:t>
            </a:r>
            <a:r>
              <a:rPr lang="ru-RU" sz="2000" b="1"/>
              <a:t> = </a:t>
            </a:r>
          </a:p>
        </p:txBody>
      </p:sp>
      <p:pic>
        <p:nvPicPr>
          <p:cNvPr id="4103" name="Picture 7" descr="p3210004"/>
          <p:cNvPicPr>
            <a:picLocks noChangeAspect="1" noChangeArrowheads="1"/>
          </p:cNvPicPr>
          <p:nvPr/>
        </p:nvPicPr>
        <p:blipFill>
          <a:blip r:embed="rId4"/>
          <a:srcRect/>
          <a:stretch>
            <a:fillRect/>
          </a:stretch>
        </p:blipFill>
        <p:spPr bwMode="auto">
          <a:xfrm>
            <a:off x="2428860" y="214290"/>
            <a:ext cx="4408040" cy="2138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1026" name="Object 26"/>
          <p:cNvGraphicFramePr>
            <a:graphicFrameLocks noChangeAspect="1"/>
          </p:cNvGraphicFramePr>
          <p:nvPr/>
        </p:nvGraphicFramePr>
        <p:xfrm>
          <a:off x="2643188" y="5940425"/>
          <a:ext cx="2214562" cy="715963"/>
        </p:xfrm>
        <a:graphic>
          <a:graphicData uri="http://schemas.openxmlformats.org/presentationml/2006/ole">
            <p:oleObj spid="_x0000_s3074" name="Формула" r:id="rId5" imgW="1282680" imgH="419040" progId="Equation.3">
              <p:embed/>
            </p:oleObj>
          </a:graphicData>
        </a:graphic>
      </p:graphicFrame>
      <p:graphicFrame>
        <p:nvGraphicFramePr>
          <p:cNvPr id="1027" name="Object 25"/>
          <p:cNvGraphicFramePr>
            <a:graphicFrameLocks noChangeAspect="1"/>
          </p:cNvGraphicFramePr>
          <p:nvPr/>
        </p:nvGraphicFramePr>
        <p:xfrm>
          <a:off x="5500688" y="5857875"/>
          <a:ext cx="2032000" cy="785813"/>
        </p:xfrm>
        <a:graphic>
          <a:graphicData uri="http://schemas.openxmlformats.org/presentationml/2006/ole">
            <p:oleObj spid="_x0000_s3075" name="Формула" r:id="rId6" imgW="1002865" imgH="393529" progId="Equation.3">
              <p:embed/>
            </p:oleObj>
          </a:graphicData>
        </a:graphic>
      </p:graphicFrame>
      <p:sp>
        <p:nvSpPr>
          <p:cNvPr id="1032"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8" name="Object 29"/>
          <p:cNvGraphicFramePr>
            <a:graphicFrameLocks noChangeAspect="1"/>
          </p:cNvGraphicFramePr>
          <p:nvPr/>
        </p:nvGraphicFramePr>
        <p:xfrm>
          <a:off x="2428875" y="2786063"/>
          <a:ext cx="987425" cy="350837"/>
        </p:xfrm>
        <a:graphic>
          <a:graphicData uri="http://schemas.openxmlformats.org/presentationml/2006/ole">
            <p:oleObj spid="_x0000_s3076" name="Формула" r:id="rId7" imgW="558800" imgH="228600" progId="Equation.3">
              <p:embed/>
            </p:oleObj>
          </a:graphicData>
        </a:graphic>
      </p:graphicFrame>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3643313" y="357188"/>
            <a:ext cx="5214937" cy="5632450"/>
          </a:xfrm>
          <a:prstGeom prst="rect">
            <a:avLst/>
          </a:prstGeom>
          <a:noFill/>
          <a:ln w="9525">
            <a:noFill/>
            <a:miter lim="800000"/>
            <a:headEnd/>
            <a:tailEnd/>
          </a:ln>
        </p:spPr>
        <p:txBody>
          <a:bodyPr>
            <a:spAutoFit/>
          </a:bodyPr>
          <a:lstStyle/>
          <a:p>
            <a:pPr algn="ctr"/>
            <a:r>
              <a:rPr lang="ru-RU" sz="2400" b="1"/>
              <a:t>Архимед (</a:t>
            </a:r>
            <a:r>
              <a:rPr lang="en-US" sz="2400" b="1"/>
              <a:t>III</a:t>
            </a:r>
            <a:r>
              <a:rPr lang="ru-RU" sz="2400" b="1"/>
              <a:t> в. до н.э.) для оценки числа π вычислял периметры вписанных и описанных многоугольников от шести до 96-ти. Такой метод вычисления длины окружности посредством периметров вписанных и описанных многоугольников применялся многими видными математиками на протяжении почти 2000 лет. Архимед получил:</a:t>
            </a:r>
          </a:p>
          <a:p>
            <a:pPr algn="ctr"/>
            <a:r>
              <a:rPr lang="en-US" sz="2400" b="1"/>
              <a:t>                                 </a:t>
            </a:r>
          </a:p>
          <a:p>
            <a:pPr algn="ctr"/>
            <a:r>
              <a:rPr lang="en-US" sz="2400" b="1"/>
              <a:t>                          </a:t>
            </a:r>
            <a:r>
              <a:rPr lang="ru-RU" sz="2400" b="1"/>
              <a:t>, т.е. π ≈ 3,1418 </a:t>
            </a:r>
          </a:p>
        </p:txBody>
      </p:sp>
      <p:pic>
        <p:nvPicPr>
          <p:cNvPr id="5125" name="Picture 5" descr="Domenico-Fetti_Archimedes_1620"/>
          <p:cNvPicPr>
            <a:picLocks noChangeAspect="1" noChangeArrowheads="1"/>
          </p:cNvPicPr>
          <p:nvPr/>
        </p:nvPicPr>
        <p:blipFill>
          <a:blip r:embed="rId4" cstate="print"/>
          <a:srcRect/>
          <a:stretch>
            <a:fillRect/>
          </a:stretch>
        </p:blipFill>
        <p:spPr bwMode="auto">
          <a:xfrm>
            <a:off x="428597" y="285729"/>
            <a:ext cx="2643206" cy="3523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55" name="Text Box 6"/>
          <p:cNvSpPr txBox="1">
            <a:spLocks noChangeArrowheads="1"/>
          </p:cNvSpPr>
          <p:nvPr/>
        </p:nvSpPr>
        <p:spPr bwMode="auto">
          <a:xfrm>
            <a:off x="0" y="3857625"/>
            <a:ext cx="3357563" cy="1784350"/>
          </a:xfrm>
          <a:prstGeom prst="rect">
            <a:avLst/>
          </a:prstGeom>
          <a:noFill/>
          <a:ln w="9525">
            <a:noFill/>
            <a:miter lim="800000"/>
            <a:headEnd/>
            <a:tailEnd/>
          </a:ln>
        </p:spPr>
        <p:txBody>
          <a:bodyPr>
            <a:spAutoFit/>
          </a:bodyPr>
          <a:lstStyle/>
          <a:p>
            <a:pPr algn="ctr"/>
            <a:r>
              <a:rPr lang="ru-RU" sz="2000" b="1"/>
              <a:t>Долгое время все пользовались значением числа, равным</a:t>
            </a:r>
            <a:r>
              <a:rPr lang="en-US" sz="2000" b="1"/>
              <a:t>     </a:t>
            </a:r>
            <a:r>
              <a:rPr lang="ru-RU" sz="2000" b="1"/>
              <a:t> </a:t>
            </a:r>
          </a:p>
          <a:p>
            <a:pPr algn="ctr">
              <a:spcBef>
                <a:spcPct val="50000"/>
              </a:spcBef>
            </a:pPr>
            <a:endParaRPr lang="ru-RU" sz="2000" b="1">
              <a:solidFill>
                <a:schemeClr val="bg1"/>
              </a:solidFill>
            </a:endParaRPr>
          </a:p>
        </p:txBody>
      </p:sp>
      <p:graphicFrame>
        <p:nvGraphicFramePr>
          <p:cNvPr id="2050" name="Object 2"/>
          <p:cNvGraphicFramePr>
            <a:graphicFrameLocks noChangeAspect="1"/>
          </p:cNvGraphicFramePr>
          <p:nvPr/>
        </p:nvGraphicFramePr>
        <p:xfrm>
          <a:off x="3857625" y="5214938"/>
          <a:ext cx="2214563" cy="1227137"/>
        </p:xfrm>
        <a:graphic>
          <a:graphicData uri="http://schemas.openxmlformats.org/presentationml/2006/ole">
            <p:oleObj spid="_x0000_s4098" name="Формула" r:id="rId5" imgW="710891" imgH="393529" progId="Equation.3">
              <p:embed/>
            </p:oleObj>
          </a:graphicData>
        </a:graphic>
      </p:graphicFrame>
      <p:sp>
        <p:nvSpPr>
          <p:cNvPr id="205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1" name="Object 6"/>
          <p:cNvGraphicFramePr>
            <a:graphicFrameLocks noChangeAspect="1"/>
          </p:cNvGraphicFramePr>
          <p:nvPr/>
        </p:nvGraphicFramePr>
        <p:xfrm>
          <a:off x="1214438" y="5214938"/>
          <a:ext cx="714375" cy="1220787"/>
        </p:xfrm>
        <a:graphic>
          <a:graphicData uri="http://schemas.openxmlformats.org/presentationml/2006/ole">
            <p:oleObj spid="_x0000_s4099" name="Формула" r:id="rId6" imgW="228501" imgH="393529" progId="Equation.3">
              <p:embed/>
            </p:oleObj>
          </a:graphicData>
        </a:graphic>
      </p:graphicFrame>
    </p:spTree>
  </p:cSld>
  <p:clrMapOvr>
    <a:masterClrMapping/>
  </p:clrMapOvr>
  <p:transition>
    <p:blinds dir="vert"/>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Знакомое и неизвестное число ПИ">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Поток">
  <a:themeElements>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1812</Words>
  <Application>Microsoft Office PowerPoint</Application>
  <PresentationFormat>Экран (4:3)</PresentationFormat>
  <Paragraphs>236</Paragraphs>
  <Slides>40</Slides>
  <Notes>0</Notes>
  <HiddenSlides>0</HiddenSlides>
  <MMClips>0</MMClips>
  <ScaleCrop>false</ScaleCrop>
  <HeadingPairs>
    <vt:vector size="6" baseType="variant">
      <vt:variant>
        <vt:lpstr>Тема</vt:lpstr>
      </vt:variant>
      <vt:variant>
        <vt:i4>5</vt:i4>
      </vt:variant>
      <vt:variant>
        <vt:lpstr>Внедренные серверы OLE</vt:lpstr>
      </vt:variant>
      <vt:variant>
        <vt:i4>2</vt:i4>
      </vt:variant>
      <vt:variant>
        <vt:lpstr>Заголовки слайдов</vt:lpstr>
      </vt:variant>
      <vt:variant>
        <vt:i4>40</vt:i4>
      </vt:variant>
    </vt:vector>
  </HeadingPairs>
  <TitlesOfParts>
    <vt:vector size="47" baseType="lpstr">
      <vt:lpstr>1_Тема Office</vt:lpstr>
      <vt:lpstr>Оформление по умолчанию</vt:lpstr>
      <vt:lpstr>Знакомое и неизвестное число ПИ</vt:lpstr>
      <vt:lpstr>Поток</vt:lpstr>
      <vt:lpstr>2_Тема Office</vt:lpstr>
      <vt:lpstr>Microsoft Equation 3.0</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Библейское вычисление числа π</vt:lpstr>
      <vt:lpstr>Слайд 16</vt:lpstr>
      <vt:lpstr>Слайд 17</vt:lpstr>
      <vt:lpstr>Слайд 18</vt:lpstr>
      <vt:lpstr>Слайд 19</vt:lpstr>
      <vt:lpstr>   Экспериментальное определение числа пи. Погрешность измерения.</vt:lpstr>
      <vt:lpstr>Дано: L = 30 локтя, D = 10 локтей.</vt:lpstr>
      <vt:lpstr>Слайд 22</vt:lpstr>
      <vt:lpstr>Слайд 23</vt:lpstr>
      <vt:lpstr>Слайд 24</vt:lpstr>
      <vt:lpstr>Слайд 25</vt:lpstr>
      <vt:lpstr>Слайд 26</vt:lpstr>
      <vt:lpstr>Измерение с помощью взвешивания </vt:lpstr>
      <vt:lpstr>Измерение с помощью взвешивания</vt:lpstr>
      <vt:lpstr>Суммирование площадей прямоугольников,  вписанных в полукруг. </vt:lpstr>
      <vt:lpstr>Программа  </vt:lpstr>
      <vt:lpstr>Полученные значения числа  записаны в таблице </vt:lpstr>
      <vt:lpstr>Метод Монте-Карло</vt:lpstr>
      <vt:lpstr>Метод Монте-Карло</vt:lpstr>
      <vt:lpstr>Метод Монте-Карло</vt:lpstr>
      <vt:lpstr>Применение метода Монте-Карло стало возможным только благодаря компьютерам</vt:lpstr>
      <vt:lpstr>Полученные значения числа  записаны в таблице</vt:lpstr>
      <vt:lpstr>Вычисление  с помощью ряда Тейлора</vt:lpstr>
      <vt:lpstr>Вычисление  с помощью ряда Тейлора</vt:lpstr>
      <vt:lpstr>Вычисление  с помощью ряда Тейлора</vt:lpstr>
      <vt:lpstr>Слайд 40</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cp:revision>
  <dcterms:created xsi:type="dcterms:W3CDTF">2009-03-19T14:59:39Z</dcterms:created>
  <dcterms:modified xsi:type="dcterms:W3CDTF">2009-03-19T15:00:37Z</dcterms:modified>
</cp:coreProperties>
</file>