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sldIdLst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70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95B57-F2F2-480E-A942-971A8E95B8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2275C-A110-408B-AD87-C435D3AE21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6DD8A-9149-46E7-9E0D-73D26251B5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E1239-3281-41A5-BB03-4CAFC3DED4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5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B2C36-8FB3-4CEC-A301-37E33250E94C}" type="datetimeFigureOut">
              <a:rPr lang="ru-RU"/>
              <a:pPr>
                <a:defRPr/>
              </a:pPr>
              <a:t>20.03.2009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92148-3E98-461B-B7F1-6C797D2B5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59694-AC3C-40B9-8A3B-E9CE6F6F5D72}" type="datetimeFigureOut">
              <a:rPr lang="ru-RU"/>
              <a:pPr>
                <a:defRPr/>
              </a:pPr>
              <a:t>20.03.2009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3DB72-F312-4B30-B791-64486C9278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4CEB4-3FB0-4C15-BCE1-0F75D773D782}" type="datetimeFigureOut">
              <a:rPr lang="ru-RU"/>
              <a:pPr>
                <a:defRPr/>
              </a:pPr>
              <a:t>20.03.2009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733E3-8971-47FA-923E-21E83E501E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D26F8-2BB9-4E0D-B253-DC75078BCAA1}" type="datetimeFigureOut">
              <a:rPr lang="ru-RU"/>
              <a:pPr>
                <a:defRPr/>
              </a:pPr>
              <a:t>20.03.2009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8EC1A-5914-4209-BFEE-D6486E9282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3F66D-291F-4E63-87E5-016BC4AA2C09}" type="datetimeFigureOut">
              <a:rPr lang="ru-RU"/>
              <a:pPr>
                <a:defRPr/>
              </a:pPr>
              <a:t>20.03.2009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E8C9B-CE2F-41F7-961F-3506ED7185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5642A-0AD8-4FC0-9211-E4E163B73CDC}" type="datetimeFigureOut">
              <a:rPr lang="ru-RU"/>
              <a:pPr>
                <a:defRPr/>
              </a:pPr>
              <a:t>20.03.2009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059A4-93B9-4C82-B26F-6C289501A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D8C44-9A22-47E6-B3C7-2D27A6A493AE}" type="datetimeFigureOut">
              <a:rPr lang="ru-RU"/>
              <a:pPr>
                <a:defRPr/>
              </a:pPr>
              <a:t>20.03.2009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28BCF-E8DF-45C8-8F5B-9591FFC3C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495A3-2FB8-492A-BB71-B3B7F04FA2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91D02-C8B2-4B73-ABF6-10C947623C75}" type="datetimeFigureOut">
              <a:rPr lang="ru-RU"/>
              <a:pPr>
                <a:defRPr/>
              </a:pPr>
              <a:t>20.03.2009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3A8F1-71EB-4347-B57F-B724D1C935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BF70A-95ED-45F6-9077-17DAA8B54FB9}" type="datetimeFigureOut">
              <a:rPr lang="ru-RU"/>
              <a:pPr>
                <a:defRPr/>
              </a:pPr>
              <a:t>20.03.2009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22941-0D92-4ECD-85CD-D3D11505D7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BA810-9FA9-4D8C-ADEE-53875A01E5AC}" type="datetimeFigureOut">
              <a:rPr lang="ru-RU"/>
              <a:pPr>
                <a:defRPr/>
              </a:pPr>
              <a:t>20.03.2009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EA8BB-F8C5-4C9E-82B2-758FD7C96F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48059-6AC1-4AD0-8C14-9D8D8859B68C}" type="datetimeFigureOut">
              <a:rPr lang="ru-RU"/>
              <a:pPr>
                <a:defRPr/>
              </a:pPr>
              <a:t>20.03.2009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6884B-0255-42CB-B9C8-50081C01C8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B2197-F89C-4894-92FC-6A81FF1699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5B31A-8530-40F4-86D3-FCCC240957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CB171-81DF-4C0E-9DA5-337CAD238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5686F-D9A9-4630-9965-ABC814985D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1A9A7-8EBB-449E-81B5-41E06D6672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0B018-BC84-4435-84A7-C3FE1303B6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5B554-9F05-4D8E-9F3B-6ACC61EEAC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0C29D306-DF4B-4026-AE9D-D0A8EA2DB0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B4F196-D294-44CD-A922-3AD50D01E685}" type="datetimeFigureOut">
              <a:rPr lang="ru-RU"/>
              <a:pPr>
                <a:defRPr/>
              </a:pPr>
              <a:t>20.03.2009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FD54D5-7B96-406D-837F-C7C7D1B0B1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http://arbuz.ferghana.ru/pi/new/ris5.gif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ChangeArrowheads="1"/>
          </p:cNvSpPr>
          <p:nvPr/>
        </p:nvSpPr>
        <p:spPr bwMode="auto">
          <a:xfrm>
            <a:off x="2981325" y="1833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1714488"/>
            <a:ext cx="8429684" cy="2643206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1Right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Галерея изображений,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полученная из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цифр числа </a:t>
            </a:r>
            <a:r>
              <a:rPr lang="el-GR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π</a:t>
            </a: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…</a:t>
            </a:r>
          </a:p>
        </p:txBody>
      </p:sp>
    </p:spTree>
  </p:cSld>
  <p:clrMapOvr>
    <a:masterClrMapping/>
  </p:clrMapOvr>
  <p:transition advTm="5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2143116"/>
            <a:ext cx="8072494" cy="1569660"/>
          </a:xfrm>
          <a:prstGeom prst="rect">
            <a:avLst/>
          </a:prstGeom>
          <a:noFill/>
          <a:effectLst>
            <a:reflection blurRad="6350" stA="50000" endA="300" endPos="90000" dist="50800" dir="5400000" sy="-100000" algn="bl" rotWithShape="0"/>
          </a:effectLst>
          <a:scene3d>
            <a:camera prst="isometricOffAxis1Right"/>
            <a:lightRig rig="flat" dir="t">
              <a:rot lat="0" lon="0" rev="18900000"/>
            </a:lightRig>
          </a:scene3d>
          <a:sp3d>
            <a:bevelT prst="slope"/>
          </a:sp3d>
        </p:spPr>
        <p:txBody>
          <a:bodyPr>
            <a:sp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/>
                <a:solidFill>
                  <a:srgbClr val="006600"/>
                </a:solidFill>
                <a:latin typeface="+mn-lt"/>
              </a:rPr>
              <a:t>Это интересно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Рисунок 1" descr="Pi_10000.jpg"/>
          <p:cNvPicPr>
            <a:picLocks noChangeAspect="1"/>
          </p:cNvPicPr>
          <p:nvPr/>
        </p:nvPicPr>
        <p:blipFill>
          <a:blip r:embed="rId2"/>
          <a:srcRect b="7500"/>
          <a:stretch>
            <a:fillRect/>
          </a:stretch>
        </p:blipFill>
        <p:spPr bwMode="auto">
          <a:xfrm>
            <a:off x="857250" y="214313"/>
            <a:ext cx="7620000" cy="52863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1987" name="Прямоугольник 2"/>
          <p:cNvSpPr>
            <a:spLocks noChangeArrowheads="1"/>
          </p:cNvSpPr>
          <p:nvPr/>
        </p:nvSpPr>
        <p:spPr bwMode="auto">
          <a:xfrm>
            <a:off x="857250" y="5500688"/>
            <a:ext cx="7572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3300"/>
                </a:solidFill>
                <a:latin typeface="Calibri" pitchFamily="34" charset="0"/>
              </a:rPr>
              <a:t>Металлическая скульптура числа π установлена на ступенях перед зданием Музея искусств в Сиэтле в начале пешеходной зоны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Рисунок 2" descr="Pi_200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57166"/>
            <a:ext cx="7620000" cy="5308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3011" name="Прямоугольник 3"/>
          <p:cNvSpPr>
            <a:spLocks noChangeArrowheads="1"/>
          </p:cNvSpPr>
          <p:nvPr/>
        </p:nvSpPr>
        <p:spPr bwMode="auto">
          <a:xfrm>
            <a:off x="571500" y="5786438"/>
            <a:ext cx="80724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3300"/>
                </a:solidFill>
                <a:latin typeface="Calibri" pitchFamily="34" charset="0"/>
              </a:rPr>
              <a:t>Автомобиль «Мазда π» был обнаружен в американском штате Массачусетс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Прямоугольник 1"/>
          <p:cNvSpPr>
            <a:spLocks noChangeArrowheads="1"/>
          </p:cNvSpPr>
          <p:nvPr/>
        </p:nvSpPr>
        <p:spPr bwMode="auto">
          <a:xfrm>
            <a:off x="0" y="5903913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3300"/>
                </a:solidFill>
                <a:latin typeface="Calibri" pitchFamily="34" charset="0"/>
              </a:rPr>
              <a:t>π символизирует связь круглого с прямолинейным </a:t>
            </a:r>
          </a:p>
        </p:txBody>
      </p:sp>
      <p:pic>
        <p:nvPicPr>
          <p:cNvPr id="175107" name="Рисунок 2" descr="Pi_500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214313"/>
            <a:ext cx="7620000" cy="571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125" y="285750"/>
            <a:ext cx="3286125" cy="6286500"/>
          </a:xfrm>
        </p:spPr>
        <p:txBody>
          <a:bodyPr rtlCol="0"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</a:t>
            </a:r>
            <a:r>
              <a:rPr lang="ru-RU" sz="3300" b="1" dirty="0" smtClean="0">
                <a:solidFill>
                  <a:srgbClr val="003300"/>
                </a:solidFill>
              </a:rPr>
              <a:t>Христиан </a:t>
            </a:r>
            <a:r>
              <a:rPr lang="ru-RU" sz="3300" b="1" dirty="0" err="1" smtClean="0">
                <a:solidFill>
                  <a:srgbClr val="003300"/>
                </a:solidFill>
              </a:rPr>
              <a:t>Крюзер</a:t>
            </a:r>
            <a:r>
              <a:rPr lang="ru-RU" sz="3300" b="1" dirty="0" smtClean="0">
                <a:solidFill>
                  <a:srgbClr val="003300"/>
                </a:solidFill>
              </a:rPr>
              <a:t>, давний любитель числа пи не только взял это число с собой в полёт, но и заставил его (наверняка не спросив) совершить прыжок вместе с группой парашютистов</a:t>
            </a:r>
            <a:r>
              <a:rPr lang="ru-RU" dirty="0" smtClean="0">
                <a:solidFill>
                  <a:srgbClr val="003300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76131" name="Рисунок 3" descr="ris100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928688"/>
            <a:ext cx="5461000" cy="5006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Содержимое 7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584041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b="1" smtClean="0"/>
              <a:t>   </a:t>
            </a:r>
            <a:r>
              <a:rPr lang="ru-RU" b="1" smtClean="0">
                <a:solidFill>
                  <a:srgbClr val="003300"/>
                </a:solidFill>
              </a:rPr>
              <a:t>Он же, Христиан Крюзер, установил памятный знак пи на одной из высочайших вершин мира - пике Ленина. </a:t>
            </a:r>
          </a:p>
          <a:p>
            <a:pPr algn="ctr" eaLnBrk="1" hangingPunct="1"/>
            <a:endParaRPr lang="ru-RU" b="1" smtClean="0"/>
          </a:p>
        </p:txBody>
      </p:sp>
      <p:pic>
        <p:nvPicPr>
          <p:cNvPr id="177155" name="Рисунок 8" descr="ris200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1857375"/>
            <a:ext cx="3357563" cy="46243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Содержимое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584041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b="1" smtClean="0">
                <a:solidFill>
                  <a:srgbClr val="003300"/>
                </a:solidFill>
              </a:rPr>
              <a:t>Другой энтузиаст Вернер Лехманн выложил на земле мозаику, цвета плиток в которой соответствуют цифрам числа пи, и гордо на ней восседает.  Вот уж кто прочувствовал цифры пи буквально своими руками. </a:t>
            </a:r>
          </a:p>
          <a:p>
            <a:pPr algn="ctr" eaLnBrk="1" hangingPunct="1"/>
            <a:endParaRPr lang="ru-RU" b="1" smtClean="0"/>
          </a:p>
        </p:txBody>
      </p:sp>
      <p:pic>
        <p:nvPicPr>
          <p:cNvPr id="178179" name="Рисунок 3" descr="ris300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3286125"/>
            <a:ext cx="5338763" cy="338137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Содержимое 2"/>
          <p:cNvSpPr>
            <a:spLocks noGrp="1"/>
          </p:cNvSpPr>
          <p:nvPr>
            <p:ph idx="1"/>
          </p:nvPr>
        </p:nvSpPr>
        <p:spPr>
          <a:xfrm>
            <a:off x="285750" y="285750"/>
            <a:ext cx="8501063" cy="62150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400" b="1" smtClean="0">
                <a:solidFill>
                  <a:srgbClr val="003300"/>
                </a:solidFill>
              </a:rPr>
              <a:t>Почитатель числа пи Экхард Коен нанёс на стекло размером 60х60 см узор, основанный на 250 000 знаках любимого числа и соорудил из него журнальный столик. Теперь счастливый автор, может наслаждаться чашкой чая, рассуждая о фантастической красоте окружающего мира. </a:t>
            </a:r>
          </a:p>
          <a:p>
            <a:pPr eaLnBrk="1" hangingPunct="1"/>
            <a:endParaRPr lang="ru-RU" smtClean="0"/>
          </a:p>
        </p:txBody>
      </p:sp>
      <p:pic>
        <p:nvPicPr>
          <p:cNvPr id="179203" name="Рисунок 3" descr="ris400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2428875"/>
            <a:ext cx="5576888" cy="3978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Содержимое 2"/>
          <p:cNvSpPr>
            <a:spLocks noGrp="1"/>
          </p:cNvSpPr>
          <p:nvPr>
            <p:ph idx="1"/>
          </p:nvPr>
        </p:nvSpPr>
        <p:spPr>
          <a:xfrm>
            <a:off x="285750" y="285750"/>
            <a:ext cx="8572500" cy="584041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b="1" smtClean="0">
                <a:solidFill>
                  <a:srgbClr val="003300"/>
                </a:solidFill>
              </a:rPr>
              <a:t>А ещё любители числа пи собрали необычайные фотографии, подтверждающие таинственное свойство этого числа появляться в самых неожиданных местах, причём не только в виде самого числа, но, самое невероятное, и в виде символа, обозначающего это число. </a:t>
            </a:r>
          </a:p>
        </p:txBody>
      </p:sp>
      <p:pic>
        <p:nvPicPr>
          <p:cNvPr id="49155" name="Рисунок 3" descr="2008-03-14_16-44_pi_ma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38" y="3857625"/>
            <a:ext cx="3595687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Содержимое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584041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b="1" smtClean="0">
                <a:solidFill>
                  <a:srgbClr val="003300"/>
                </a:solidFill>
              </a:rPr>
              <a:t>В перекрещивающихся ветках деревьев… </a:t>
            </a:r>
          </a:p>
        </p:txBody>
      </p:sp>
      <p:pic>
        <p:nvPicPr>
          <p:cNvPr id="180227" name="Рисунок 3" descr="Ris900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000108"/>
            <a:ext cx="6286500" cy="53228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4313"/>
            <a:ext cx="7772400" cy="1285875"/>
          </a:xfrm>
        </p:spPr>
        <p:txBody>
          <a:bodyPr/>
          <a:lstStyle/>
          <a:p>
            <a:r>
              <a:rPr lang="ru-RU" b="1" i="1" smtClean="0">
                <a:solidFill>
                  <a:schemeClr val="tx1"/>
                </a:solidFill>
              </a:rPr>
              <a:t>Графическое изображение числа</a:t>
            </a:r>
            <a:r>
              <a:rPr lang="ru-RU" i="1" smtClean="0">
                <a:solidFill>
                  <a:schemeClr val="tx1"/>
                </a:solidFill>
              </a:rPr>
              <a:t> </a:t>
            </a:r>
            <a:r>
              <a:rPr lang="en-US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313" y="1981200"/>
            <a:ext cx="4281487" cy="4114800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ru-RU" sz="2800" dirty="0" smtClean="0"/>
              <a:t>    </a:t>
            </a:r>
            <a:r>
              <a:rPr lang="ru-RU" sz="3300" b="1" dirty="0" smtClean="0"/>
              <a:t>В </a:t>
            </a:r>
            <a:r>
              <a:rPr lang="ru-RU" sz="3300" b="1" dirty="0">
                <a:cs typeface="Times New Roman" pitchFamily="18" charset="0"/>
              </a:rPr>
              <a:t>каждом квадратике на фоне зеленого фона рисуем белый прямоугольник шириной пропорциональной цифре числа Пи. От тоненькой полоски для единицы до полного квадрата для девяти.</a:t>
            </a:r>
            <a:r>
              <a:rPr lang="ru-RU" sz="2800" dirty="0">
                <a:cs typeface="Times New Roman" pitchFamily="18" charset="0"/>
              </a:rPr>
              <a:t/>
            </a:r>
            <a:br>
              <a:rPr lang="ru-RU" sz="2800" dirty="0">
                <a:cs typeface="Times New Roman" pitchFamily="18" charset="0"/>
              </a:rPr>
            </a:br>
            <a:r>
              <a:rPr lang="ru-RU" sz="2400" dirty="0">
                <a:cs typeface="Times New Roman" pitchFamily="18" charset="0"/>
              </a:rPr>
              <a:t/>
            </a:r>
            <a:br>
              <a:rPr lang="ru-RU" sz="2400" dirty="0">
                <a:cs typeface="Times New Roman" pitchFamily="18" charset="0"/>
              </a:rPr>
            </a:br>
            <a:endParaRPr lang="en-US" sz="2400" dirty="0">
              <a:cs typeface="Times New Roman" pitchFamily="18" charset="0"/>
            </a:endParaRPr>
          </a:p>
        </p:txBody>
      </p:sp>
      <p:sp>
        <p:nvSpPr>
          <p:cNvPr id="32772" name="Rectangle 6"/>
          <p:cNvSpPr>
            <a:spLocks noChangeArrowheads="1"/>
          </p:cNvSpPr>
          <p:nvPr/>
        </p:nvSpPr>
        <p:spPr bwMode="auto">
          <a:xfrm>
            <a:off x="2981325" y="1833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32773" name="Picture 7" descr="http://arbuz.ferghana.ru/pi/new/ris5.gif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4648200" y="2127250"/>
            <a:ext cx="3810000" cy="3821113"/>
          </a:xfrm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Содержимое 2"/>
          <p:cNvSpPr>
            <a:spLocks noGrp="1"/>
          </p:cNvSpPr>
          <p:nvPr>
            <p:ph idx="1"/>
          </p:nvPr>
        </p:nvSpPr>
        <p:spPr>
          <a:xfrm>
            <a:off x="428625" y="214313"/>
            <a:ext cx="8229600" cy="584041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b="1" smtClean="0">
                <a:solidFill>
                  <a:srgbClr val="003300"/>
                </a:solidFill>
              </a:rPr>
              <a:t>В виде снежных языков на склонах гор… </a:t>
            </a:r>
          </a:p>
        </p:txBody>
      </p:sp>
      <p:pic>
        <p:nvPicPr>
          <p:cNvPr id="182275" name="Рисунок 3" descr="Ris800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887" y="1571612"/>
            <a:ext cx="6405551" cy="48037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Содержимое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584041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b="1" smtClean="0">
                <a:solidFill>
                  <a:srgbClr val="003300"/>
                </a:solidFill>
              </a:rPr>
              <a:t>В прожилках обычных камней…</a:t>
            </a:r>
            <a:r>
              <a:rPr lang="ru-RU" smtClean="0"/>
              <a:t> </a:t>
            </a:r>
          </a:p>
        </p:txBody>
      </p:sp>
      <p:pic>
        <p:nvPicPr>
          <p:cNvPr id="183299" name="Рисунок 3" descr="Ris100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285875"/>
            <a:ext cx="7842250" cy="4721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Содержимое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584041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b="1" smtClean="0">
                <a:solidFill>
                  <a:srgbClr val="003300"/>
                </a:solidFill>
              </a:rPr>
              <a:t>В железяке для швартовки лодок…</a:t>
            </a:r>
          </a:p>
        </p:txBody>
      </p:sp>
      <p:pic>
        <p:nvPicPr>
          <p:cNvPr id="184323" name="Рисунок 3" descr="Ris11000.jpg"/>
          <p:cNvPicPr>
            <a:picLocks noChangeAspect="1"/>
          </p:cNvPicPr>
          <p:nvPr/>
        </p:nvPicPr>
        <p:blipFill>
          <a:blip r:embed="rId2"/>
          <a:srcRect l="28767" t="45682" r="18816"/>
          <a:stretch>
            <a:fillRect/>
          </a:stretch>
        </p:blipFill>
        <p:spPr bwMode="auto">
          <a:xfrm>
            <a:off x="1500166" y="1428736"/>
            <a:ext cx="6000750" cy="4000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Содержимое 2"/>
          <p:cNvSpPr>
            <a:spLocks noGrp="1"/>
          </p:cNvSpPr>
          <p:nvPr>
            <p:ph idx="1"/>
          </p:nvPr>
        </p:nvSpPr>
        <p:spPr>
          <a:xfrm>
            <a:off x="285750" y="285750"/>
            <a:ext cx="8572500" cy="584041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b="1" smtClean="0">
                <a:solidFill>
                  <a:srgbClr val="003300"/>
                </a:solidFill>
              </a:rPr>
              <a:t>И даже в струйках воды, стекающих с рук в умывальник… </a:t>
            </a:r>
          </a:p>
        </p:txBody>
      </p:sp>
      <p:pic>
        <p:nvPicPr>
          <p:cNvPr id="185347" name="Рисунок 3" descr="C:\Documents and Settings\Admin\Рабочий стол\Ris12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571612"/>
            <a:ext cx="4179104" cy="46434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Рисунок 1" descr="132242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57188"/>
            <a:ext cx="4286250" cy="571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5299" name="Прямоугольник 2"/>
          <p:cNvSpPr>
            <a:spLocks noChangeArrowheads="1"/>
          </p:cNvSpPr>
          <p:nvPr/>
        </p:nvSpPr>
        <p:spPr bwMode="auto">
          <a:xfrm>
            <a:off x="5143500" y="3857625"/>
            <a:ext cx="371475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3300"/>
                </a:solidFill>
                <a:latin typeface="Calibri" pitchFamily="34" charset="0"/>
              </a:rPr>
              <a:t>Крыша дома дореволюционной постройки с башенкой, увенчанной вензелем "1901 ПИ"</a:t>
            </a:r>
          </a:p>
        </p:txBody>
      </p:sp>
      <p:pic>
        <p:nvPicPr>
          <p:cNvPr id="186372" name="Рисунок 3" descr="крыша дома дореволюционной постройки с вензелем.jpg"/>
          <p:cNvPicPr>
            <a:picLocks noChangeAspect="1"/>
          </p:cNvPicPr>
          <p:nvPr/>
        </p:nvPicPr>
        <p:blipFill>
          <a:blip r:embed="rId3">
            <a:lum bright="12000" contrast="16000"/>
          </a:blip>
          <a:srcRect l="3622" t="4762" r="5814" b="7143"/>
          <a:stretch>
            <a:fillRect/>
          </a:stretch>
        </p:blipFill>
        <p:spPr bwMode="auto">
          <a:xfrm>
            <a:off x="5072063" y="571500"/>
            <a:ext cx="3571875" cy="26431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0" y="500063"/>
            <a:ext cx="3543300" cy="5626100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3300"/>
                </a:solidFill>
              </a:rPr>
              <a:t>А ещё приверженцы пи обнаружили в Лейпциге на улице </a:t>
            </a:r>
            <a:r>
              <a:rPr lang="en-US" b="1" dirty="0" err="1" smtClean="0">
                <a:solidFill>
                  <a:srgbClr val="003300"/>
                </a:solidFill>
              </a:rPr>
              <a:t>Rietschelstrasse</a:t>
            </a:r>
            <a:r>
              <a:rPr lang="ru-RU" b="1" dirty="0" smtClean="0">
                <a:solidFill>
                  <a:srgbClr val="003300"/>
                </a:solidFill>
              </a:rPr>
              <a:t> таинственное яйцо с нанесенными на нём 2345 цифрами числа пи.</a:t>
            </a:r>
            <a:endParaRPr lang="ru-RU" b="1" dirty="0">
              <a:solidFill>
                <a:srgbClr val="003300"/>
              </a:solidFill>
            </a:endParaRPr>
          </a:p>
        </p:txBody>
      </p:sp>
      <p:pic>
        <p:nvPicPr>
          <p:cNvPr id="187395" name="Рисунок 3" descr="Ris130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500063"/>
            <a:ext cx="4625975" cy="5873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Содержимое 2"/>
          <p:cNvSpPr>
            <a:spLocks noGrp="1"/>
          </p:cNvSpPr>
          <p:nvPr>
            <p:ph idx="1"/>
          </p:nvPr>
        </p:nvSpPr>
        <p:spPr>
          <a:xfrm>
            <a:off x="500063" y="142875"/>
            <a:ext cx="8229600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b="1" smtClean="0">
                <a:solidFill>
                  <a:srgbClr val="003300"/>
                </a:solidFill>
              </a:rPr>
              <a:t>Ко дню рождения Хуберта Риттера (</a:t>
            </a:r>
            <a:r>
              <a:rPr lang="en-US" b="1" smtClean="0">
                <a:solidFill>
                  <a:srgbClr val="003300"/>
                </a:solidFill>
              </a:rPr>
              <a:t>Hubert Ritter</a:t>
            </a:r>
            <a:r>
              <a:rPr lang="ru-RU" b="1" smtClean="0">
                <a:solidFill>
                  <a:srgbClr val="003300"/>
                </a:solidFill>
              </a:rPr>
              <a:t>, 1886 - 1967),  архитектора из Лейпцига, применявшего в строительстве элементы окружностей, создали мозаику из 1886 элементов, ячейки которой раскрашены, вы уже догадались, по цифрам числа пи. 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188419" name="Рисунок 3" descr="Ris140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3676650"/>
            <a:ext cx="4000500" cy="3013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Содержимое 2"/>
          <p:cNvSpPr>
            <a:spLocks noGrp="1"/>
          </p:cNvSpPr>
          <p:nvPr>
            <p:ph idx="1"/>
          </p:nvPr>
        </p:nvSpPr>
        <p:spPr>
          <a:xfrm>
            <a:off x="214313" y="142875"/>
            <a:ext cx="8643937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b="1" smtClean="0">
                <a:solidFill>
                  <a:srgbClr val="003300"/>
                </a:solidFill>
              </a:rPr>
              <a:t>Двадцать второго июля (день приближённого Пи) 2000 года в Хохенчоенхаузене под Берлином (</a:t>
            </a:r>
            <a:r>
              <a:rPr lang="en-US" b="1" smtClean="0">
                <a:solidFill>
                  <a:srgbClr val="003300"/>
                </a:solidFill>
              </a:rPr>
              <a:t>Berlin</a:t>
            </a:r>
            <a:r>
              <a:rPr lang="ru-RU" b="1" smtClean="0">
                <a:solidFill>
                  <a:srgbClr val="003300"/>
                </a:solidFill>
              </a:rPr>
              <a:t>-</a:t>
            </a:r>
            <a:r>
              <a:rPr lang="en-US" b="1" smtClean="0">
                <a:solidFill>
                  <a:srgbClr val="003300"/>
                </a:solidFill>
              </a:rPr>
              <a:t>Hohenschoenhausen</a:t>
            </a:r>
            <a:r>
              <a:rPr lang="ru-RU" b="1" smtClean="0">
                <a:solidFill>
                  <a:srgbClr val="003300"/>
                </a:solidFill>
              </a:rPr>
              <a:t> ) прохожие могли стать свидетелями необычного действия. Максвелл Демон из 1392 яблок выложил на траве первые 314 цифр волшебного числа.</a:t>
            </a:r>
          </a:p>
          <a:p>
            <a:pPr eaLnBrk="1" hangingPunct="1"/>
            <a:endParaRPr lang="ru-RU" smtClean="0"/>
          </a:p>
        </p:txBody>
      </p:sp>
      <p:pic>
        <p:nvPicPr>
          <p:cNvPr id="189443" name="Рисунок 3" descr="C:\Documents and Settings\Admin\Рабочий стол\Пилюли для Пигмалиона и воздушная кукуруза_files\applep20.jpg"/>
          <p:cNvPicPr>
            <a:picLocks noChangeAspect="1" noChangeArrowheads="1"/>
          </p:cNvPicPr>
          <p:nvPr/>
        </p:nvPicPr>
        <p:blipFill>
          <a:blip r:embed="rId2">
            <a:lum bright="-12000" contrast="-2000"/>
          </a:blip>
          <a:srcRect/>
          <a:stretch>
            <a:fillRect/>
          </a:stretch>
        </p:blipFill>
        <p:spPr bwMode="auto">
          <a:xfrm>
            <a:off x="1428750" y="3857625"/>
            <a:ext cx="1857375" cy="2547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9444" name="Рисунок 4" descr="C:\Documents and Settings\Admin\Рабочий стол\Пилюли для Пигмалиона и воздушная кукуруза_files\applep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3857625"/>
            <a:ext cx="3214687" cy="2452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Рисунок 2" descr="Givenchy_Pi_EDT_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9" y="462317"/>
            <a:ext cx="4214814" cy="41779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0467" name="Рисунок 3" descr="Pi - аромат, созданный Givenchy, как символ тайны иррационального числа- распознавательного знака вечной мужественности..jpg"/>
          <p:cNvPicPr>
            <a:picLocks noChangeAspect="1"/>
          </p:cNvPicPr>
          <p:nvPr/>
        </p:nvPicPr>
        <p:blipFill>
          <a:blip r:embed="rId3"/>
          <a:srcRect l="14832" t="13531" r="13135" b="13016"/>
          <a:stretch>
            <a:fillRect/>
          </a:stretch>
        </p:blipFill>
        <p:spPr bwMode="auto">
          <a:xfrm>
            <a:off x="6072188" y="214313"/>
            <a:ext cx="2428875" cy="2714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9396" name="Прямоугольник 4"/>
          <p:cNvSpPr>
            <a:spLocks noChangeArrowheads="1"/>
          </p:cNvSpPr>
          <p:nvPr/>
        </p:nvSpPr>
        <p:spPr bwMode="auto">
          <a:xfrm>
            <a:off x="357188" y="4857750"/>
            <a:ext cx="51435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3300"/>
                </a:solidFill>
                <a:latin typeface="Calibri" pitchFamily="34" charset="0"/>
              </a:rPr>
              <a:t>Pi - аромат, созданный Givenchy, как символ тайны иррационального числа- распознавательного знака вечной мужественности.</a:t>
            </a:r>
          </a:p>
        </p:txBody>
      </p:sp>
      <p:pic>
        <p:nvPicPr>
          <p:cNvPr id="190469" name="Рисунок 5" descr="image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75" y="3286125"/>
            <a:ext cx="28575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 descr="Метафора числа Пи (математической константы) нашла своё отражение в рекламном слогане.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285750"/>
            <a:ext cx="3695700" cy="4791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0419" name="Прямоугольник 2"/>
          <p:cNvSpPr>
            <a:spLocks noChangeArrowheads="1"/>
          </p:cNvSpPr>
          <p:nvPr/>
        </p:nvSpPr>
        <p:spPr bwMode="auto">
          <a:xfrm>
            <a:off x="357188" y="5286375"/>
            <a:ext cx="85725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3300"/>
                </a:solidFill>
                <a:latin typeface="Calibri" pitchFamily="34" charset="0"/>
              </a:rPr>
              <a:t>Метафора числа Пи (математической константы) нашла своё отражение в рекламном слогане.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алерею изображений, полученных из цифр числа пи,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214554"/>
            <a:ext cx="4310094" cy="32325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71500" y="214313"/>
            <a:ext cx="7786688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Галерея изображений, полученная из цифр числа </a:t>
            </a:r>
            <a:r>
              <a:rPr lang="el-GR" sz="28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π</a:t>
            </a:r>
            <a:r>
              <a:rPr lang="ru-RU" sz="28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…</a:t>
            </a:r>
          </a:p>
        </p:txBody>
      </p:sp>
      <p:pic>
        <p:nvPicPr>
          <p:cNvPr id="5" name="Рисунок 4" descr="ulam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2000240"/>
            <a:ext cx="3752844" cy="36442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Рисунок 1" descr="Если считать с центра по часовой стрелке по спирали, выбирая последнее число в группе, то получится 3.141592654 - число 'пи'.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714375"/>
            <a:ext cx="3333750" cy="42862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443" name="Рисунок 2" descr="pi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714375"/>
            <a:ext cx="4286250" cy="42862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1444" name="TextBox 3"/>
          <p:cNvSpPr txBox="1">
            <a:spLocks noChangeArrowheads="1"/>
          </p:cNvSpPr>
          <p:nvPr/>
        </p:nvSpPr>
        <p:spPr bwMode="auto">
          <a:xfrm>
            <a:off x="1000125" y="5429250"/>
            <a:ext cx="77866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003300"/>
                </a:solidFill>
                <a:latin typeface="Calibri" pitchFamily="34" charset="0"/>
              </a:rPr>
              <a:t>Число можно нарисовать…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Рисунок 2" descr="На ячменном поле в Великобритании обнаружен круг, являющийся закодированным изображением десяти первых чисел числа Пи.jpg"/>
          <p:cNvPicPr>
            <a:picLocks noChangeAspect="1"/>
          </p:cNvPicPr>
          <p:nvPr/>
        </p:nvPicPr>
        <p:blipFill>
          <a:blip r:embed="rId2"/>
          <a:srcRect l="6667" r="8000"/>
          <a:stretch>
            <a:fillRect/>
          </a:stretch>
        </p:blipFill>
        <p:spPr bwMode="auto">
          <a:xfrm>
            <a:off x="357188" y="428625"/>
            <a:ext cx="4572000" cy="39862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2467" name="Прямоугольник 3"/>
          <p:cNvSpPr>
            <a:spLocks noChangeArrowheads="1"/>
          </p:cNvSpPr>
          <p:nvPr/>
        </p:nvSpPr>
        <p:spPr bwMode="auto">
          <a:xfrm>
            <a:off x="714375" y="4929188"/>
            <a:ext cx="778668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3300"/>
                </a:solidFill>
                <a:latin typeface="Calibri" pitchFamily="34" charset="0"/>
              </a:rPr>
              <a:t>На ячмённом поле в Великобритании обнаружен круг, являющийся закодированным изображением десяти первых чисел числа Пи</a:t>
            </a:r>
          </a:p>
        </p:txBody>
      </p:sp>
      <p:pic>
        <p:nvPicPr>
          <p:cNvPr id="62468" name="Рисунок 4" descr="инопланетяне уложили посевы числом пи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857250"/>
            <a:ext cx="3465513" cy="34226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десяти первых чисел числа пи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357166"/>
            <a:ext cx="6643734" cy="4982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3491" name="Прямоугольник 2"/>
          <p:cNvSpPr>
            <a:spLocks noChangeArrowheads="1"/>
          </p:cNvSpPr>
          <p:nvPr/>
        </p:nvSpPr>
        <p:spPr bwMode="auto">
          <a:xfrm>
            <a:off x="428625" y="5572125"/>
            <a:ext cx="8462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latin typeface="Calibri" pitchFamily="34" charset="0"/>
              </a:rPr>
              <a:t>Изображение десяти первых чисел числа </a:t>
            </a:r>
            <a:r>
              <a:rPr lang="el-GR" sz="2800" b="1">
                <a:latin typeface="Calibri" pitchFamily="34" charset="0"/>
              </a:rPr>
              <a:t>π</a:t>
            </a:r>
            <a:r>
              <a:rPr lang="ru-RU" sz="2800" b="1">
                <a:latin typeface="Calibri" pitchFamily="34" charset="0"/>
              </a:rPr>
              <a:t> из камня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" descr="cowp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285750"/>
            <a:ext cx="6000750" cy="4500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4515" name="TextBox 2"/>
          <p:cNvSpPr txBox="1">
            <a:spLocks noChangeArrowheads="1"/>
          </p:cNvSpPr>
          <p:nvPr/>
        </p:nvSpPr>
        <p:spPr bwMode="auto">
          <a:xfrm>
            <a:off x="500063" y="5214938"/>
            <a:ext cx="82867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003300"/>
                </a:solidFill>
                <a:latin typeface="Calibri" pitchFamily="34" charset="0"/>
              </a:rPr>
              <a:t>Это число </a:t>
            </a:r>
            <a:r>
              <a:rPr lang="el-GR" sz="4400" b="1">
                <a:solidFill>
                  <a:srgbClr val="003300"/>
                </a:solidFill>
                <a:latin typeface="Calibri" pitchFamily="34" charset="0"/>
              </a:rPr>
              <a:t>π</a:t>
            </a:r>
            <a:r>
              <a:rPr lang="ru-RU" sz="4400" b="1">
                <a:solidFill>
                  <a:srgbClr val="003300"/>
                </a:solidFill>
                <a:latin typeface="Calibri" pitchFamily="34" charset="0"/>
              </a:rPr>
              <a:t> сделали из снега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5929330"/>
            <a:ext cx="857256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28575">
                  <a:solidFill>
                    <a:srgbClr val="0099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Острова Пи Пи   (Пи Пи Лей и Пи Пи Дон) </a:t>
            </a:r>
          </a:p>
        </p:txBody>
      </p:sp>
      <p:pic>
        <p:nvPicPr>
          <p:cNvPr id="196611" name="Рисунок 4" descr="dsc_727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357188"/>
            <a:ext cx="3405187" cy="226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6612" name="Рисунок 5" descr="map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8" y="785813"/>
            <a:ext cx="4829175" cy="4286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6613" name="Рисунок 6" descr="dsc_727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3143250"/>
            <a:ext cx="3370262" cy="19478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" y="214313"/>
            <a:ext cx="7786688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Галерея изображений, полученная из цифр числа </a:t>
            </a:r>
            <a:r>
              <a:rPr lang="el-GR" sz="28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π</a:t>
            </a:r>
            <a:r>
              <a:rPr lang="ru-RU" sz="28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…</a:t>
            </a:r>
          </a:p>
        </p:txBody>
      </p:sp>
      <p:pic>
        <p:nvPicPr>
          <p:cNvPr id="3" name="Рисунок 2" descr="ris500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1428736"/>
            <a:ext cx="7429552" cy="48567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" y="214313"/>
            <a:ext cx="7786688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Галерея изображений, полученная из цифр числа </a:t>
            </a:r>
            <a:r>
              <a:rPr lang="el-GR" sz="28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π</a:t>
            </a:r>
            <a:r>
              <a:rPr lang="ru-RU" sz="28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…</a:t>
            </a:r>
          </a:p>
        </p:txBody>
      </p:sp>
      <p:pic>
        <p:nvPicPr>
          <p:cNvPr id="3" name="Рисунок 2" descr="ris600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1500174"/>
            <a:ext cx="5786478" cy="5158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" y="214313"/>
            <a:ext cx="7786688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При некоторой фантазии в числе </a:t>
            </a:r>
            <a:r>
              <a:rPr lang="el-GR" sz="28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π</a:t>
            </a:r>
            <a:r>
              <a:rPr lang="ru-RU" sz="28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 можно даже разглядеть лохматое лицо</a:t>
            </a:r>
          </a:p>
        </p:txBody>
      </p:sp>
      <p:pic>
        <p:nvPicPr>
          <p:cNvPr id="36867" name="Рисунок 2" descr="pilul4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38" y="1357313"/>
            <a:ext cx="5500687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75" y="428625"/>
            <a:ext cx="7786688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Непредсказуемые цифры </a:t>
            </a:r>
            <a:r>
              <a:rPr lang="el-GR" sz="40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π</a:t>
            </a:r>
            <a:endParaRPr lang="ru-RU" sz="4000" b="1" dirty="0">
              <a:solidFill>
                <a:schemeClr val="accent5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3" name="Рисунок 2" descr="pilul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1262014"/>
            <a:ext cx="5429288" cy="54292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lul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357298"/>
            <a:ext cx="4347163" cy="37385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 prst="angle"/>
          </a:sp3d>
        </p:spPr>
      </p:pic>
      <p:pic>
        <p:nvPicPr>
          <p:cNvPr id="3" name="Рисунок 2" descr="pilul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2928934"/>
            <a:ext cx="3730702" cy="35217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 prst="artDeco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714375" y="428625"/>
            <a:ext cx="7786688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Непредсказуемые цифры </a:t>
            </a:r>
            <a:r>
              <a:rPr lang="el-GR" sz="40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π</a:t>
            </a:r>
            <a:endParaRPr lang="ru-RU" sz="4000" b="1" dirty="0">
              <a:solidFill>
                <a:schemeClr val="accent5">
                  <a:lumMod val="2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2585611_5b8c6569a6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1071546"/>
            <a:ext cx="7024313" cy="526823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3" name="TextBox 2"/>
          <p:cNvSpPr txBox="1"/>
          <p:nvPr/>
        </p:nvSpPr>
        <p:spPr>
          <a:xfrm>
            <a:off x="1143000" y="214313"/>
            <a:ext cx="6500813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Чудо </a:t>
            </a:r>
            <a:r>
              <a:rPr lang="el-GR" sz="54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π</a:t>
            </a:r>
            <a:r>
              <a:rPr lang="ru-RU" sz="54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-телевизор!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528</Words>
  <Application>Microsoft Office PowerPoint</Application>
  <PresentationFormat>Экран (4:3)</PresentationFormat>
  <Paragraphs>37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1_Оформление по умолчанию</vt:lpstr>
      <vt:lpstr>2_Тема Office</vt:lpstr>
      <vt:lpstr>Слайд 1</vt:lpstr>
      <vt:lpstr>Графическое изображение числа 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</cp:revision>
  <dcterms:created xsi:type="dcterms:W3CDTF">2009-03-20T16:26:01Z</dcterms:created>
  <dcterms:modified xsi:type="dcterms:W3CDTF">2009-03-20T16:33:28Z</dcterms:modified>
</cp:coreProperties>
</file>