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67" r:id="rId3"/>
    <p:sldId id="276" r:id="rId4"/>
    <p:sldId id="275" r:id="rId5"/>
    <p:sldId id="271" r:id="rId6"/>
    <p:sldId id="265" r:id="rId7"/>
    <p:sldId id="272" r:id="rId8"/>
    <p:sldId id="273" r:id="rId9"/>
    <p:sldId id="320" r:id="rId10"/>
    <p:sldId id="274" r:id="rId11"/>
    <p:sldId id="277" r:id="rId12"/>
    <p:sldId id="278" r:id="rId13"/>
    <p:sldId id="280" r:id="rId14"/>
    <p:sldId id="281" r:id="rId15"/>
    <p:sldId id="282" r:id="rId16"/>
    <p:sldId id="326" r:id="rId17"/>
    <p:sldId id="283" r:id="rId18"/>
    <p:sldId id="285" r:id="rId19"/>
    <p:sldId id="290" r:id="rId20"/>
    <p:sldId id="338" r:id="rId21"/>
    <p:sldId id="284" r:id="rId22"/>
    <p:sldId id="286" r:id="rId23"/>
    <p:sldId id="321" r:id="rId24"/>
    <p:sldId id="322" r:id="rId25"/>
    <p:sldId id="287" r:id="rId26"/>
    <p:sldId id="309" r:id="rId27"/>
    <p:sldId id="331" r:id="rId28"/>
    <p:sldId id="288" r:id="rId29"/>
    <p:sldId id="323" r:id="rId30"/>
    <p:sldId id="291" r:id="rId31"/>
    <p:sldId id="301" r:id="rId32"/>
    <p:sldId id="314" r:id="rId33"/>
    <p:sldId id="296" r:id="rId34"/>
    <p:sldId id="294" r:id="rId35"/>
    <p:sldId id="260" r:id="rId36"/>
    <p:sldId id="295" r:id="rId37"/>
    <p:sldId id="302" r:id="rId38"/>
    <p:sldId id="346" r:id="rId39"/>
    <p:sldId id="307" r:id="rId40"/>
    <p:sldId id="308" r:id="rId41"/>
    <p:sldId id="328" r:id="rId42"/>
    <p:sldId id="299" r:id="rId43"/>
    <p:sldId id="343" r:id="rId44"/>
    <p:sldId id="344" r:id="rId45"/>
    <p:sldId id="300" r:id="rId46"/>
    <p:sldId id="345" r:id="rId47"/>
    <p:sldId id="339" r:id="rId48"/>
    <p:sldId id="298" r:id="rId49"/>
    <p:sldId id="304" r:id="rId50"/>
    <p:sldId id="305" r:id="rId51"/>
    <p:sldId id="319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909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7412A-5C0B-406E-B151-40D7DBF42897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97C281C-84AE-4007-87D3-FE4AACFD6111}">
      <dgm:prSet phldrT="[Текст]" custT="1"/>
      <dgm:spPr/>
      <dgm:t>
        <a:bodyPr/>
        <a:lstStyle/>
        <a:p>
          <a:endParaRPr lang="ru-RU" sz="1200" dirty="0" smtClean="0">
            <a:solidFill>
              <a:srgbClr val="007E39"/>
            </a:solidFill>
          </a:endParaRPr>
        </a:p>
        <a:p>
          <a:r>
            <a:rPr lang="ru-RU" sz="1200" dirty="0" smtClean="0">
              <a:solidFill>
                <a:srgbClr val="007E39"/>
              </a:solidFill>
            </a:rPr>
            <a:t>1936р</a:t>
          </a:r>
        </a:p>
        <a:p>
          <a:endParaRPr lang="ru-RU" sz="1200" dirty="0"/>
        </a:p>
      </dgm:t>
    </dgm:pt>
    <dgm:pt modelId="{C5B699B1-B4EE-4071-B166-63AAC5FD8087}" type="parTrans" cxnId="{A5770118-246E-4C49-86A4-2001BEDCE052}">
      <dgm:prSet/>
      <dgm:spPr/>
      <dgm:t>
        <a:bodyPr/>
        <a:lstStyle/>
        <a:p>
          <a:endParaRPr lang="ru-RU"/>
        </a:p>
      </dgm:t>
    </dgm:pt>
    <dgm:pt modelId="{8221FF3C-C686-4C16-83D8-8FC036E4E07E}" type="sibTrans" cxnId="{A5770118-246E-4C49-86A4-2001BEDCE052}">
      <dgm:prSet/>
      <dgm:spPr/>
      <dgm:t>
        <a:bodyPr/>
        <a:lstStyle/>
        <a:p>
          <a:endParaRPr lang="ru-RU"/>
        </a:p>
      </dgm:t>
    </dgm:pt>
    <dgm:pt modelId="{0B0EEDD9-B664-4AAA-A393-FCFBD62BE0F2}">
      <dgm:prSet phldrT="[Текст]" custT="1"/>
      <dgm:spPr/>
      <dgm:t>
        <a:bodyPr/>
        <a:lstStyle/>
        <a:p>
          <a:r>
            <a:rPr lang="uk-UA" sz="1200" dirty="0" smtClean="0"/>
            <a:t> </a:t>
          </a:r>
          <a:r>
            <a:rPr lang="uk-UA" sz="1200" b="0" dirty="0" smtClean="0"/>
            <a:t>співпрацює з українським Науково-дослідним інститутом педагогіки, часто виступає з лекціями                           перед учнями, вчителями, друкується в газетах.</a:t>
          </a:r>
          <a:endParaRPr lang="ru-RU" sz="1200" b="0" dirty="0"/>
        </a:p>
      </dgm:t>
    </dgm:pt>
    <dgm:pt modelId="{A0CFE975-E1EE-4437-91F2-A0B384CFE854}" type="parTrans" cxnId="{21D7897E-933B-43EC-B2D1-AE26A30D0B3F}">
      <dgm:prSet/>
      <dgm:spPr/>
      <dgm:t>
        <a:bodyPr/>
        <a:lstStyle/>
        <a:p>
          <a:endParaRPr lang="ru-RU"/>
        </a:p>
      </dgm:t>
    </dgm:pt>
    <dgm:pt modelId="{C85ED8C8-BFC5-4EDC-8C02-FA8DB8E25A3A}" type="sibTrans" cxnId="{21D7897E-933B-43EC-B2D1-AE26A30D0B3F}">
      <dgm:prSet/>
      <dgm:spPr/>
      <dgm:t>
        <a:bodyPr/>
        <a:lstStyle/>
        <a:p>
          <a:endParaRPr lang="ru-RU"/>
        </a:p>
      </dgm:t>
    </dgm:pt>
    <dgm:pt modelId="{12967CFB-3E37-4D1A-81EB-17BE57CC8436}">
      <dgm:prSet phldrT="[Текст]" custT="1"/>
      <dgm:spPr/>
      <dgm:t>
        <a:bodyPr/>
        <a:lstStyle/>
        <a:p>
          <a:r>
            <a:rPr lang="uk-UA" sz="1200" b="0" i="0" dirty="0" smtClean="0">
              <a:solidFill>
                <a:srgbClr val="007E39"/>
              </a:solidFill>
            </a:rPr>
            <a:t>1934</a:t>
          </a:r>
          <a:endParaRPr lang="ru-RU" sz="1200" b="0" i="0" dirty="0"/>
        </a:p>
      </dgm:t>
    </dgm:pt>
    <dgm:pt modelId="{A43CE2FE-88AF-4D5F-9F14-EDC9A30B8811}" type="parTrans" cxnId="{99F2E1DE-4503-47C8-A444-3C00C4823E75}">
      <dgm:prSet/>
      <dgm:spPr/>
      <dgm:t>
        <a:bodyPr/>
        <a:lstStyle/>
        <a:p>
          <a:endParaRPr lang="ru-RU"/>
        </a:p>
      </dgm:t>
    </dgm:pt>
    <dgm:pt modelId="{9BA19604-988F-48D3-AA27-0C016F859386}" type="sibTrans" cxnId="{99F2E1DE-4503-47C8-A444-3C00C4823E75}">
      <dgm:prSet/>
      <dgm:spPr/>
      <dgm:t>
        <a:bodyPr/>
        <a:lstStyle/>
        <a:p>
          <a:endParaRPr lang="ru-RU"/>
        </a:p>
      </dgm:t>
    </dgm:pt>
    <dgm:pt modelId="{88DE7546-F0BC-4DAE-AEBE-DE383BE028F6}">
      <dgm:prSet phldrT="[Текст]" custT="1"/>
      <dgm:spPr/>
      <dgm:t>
        <a:bodyPr/>
        <a:lstStyle/>
        <a:p>
          <a:r>
            <a:rPr lang="uk-UA" sz="1100" dirty="0" smtClean="0"/>
            <a:t>очолює комісію математичної статистики у ВУ АН, обіймає посаду Вченого секретаря Президії академії, завідує відділом математичної статистики Інституту математики ВУАН. Водночас він – член управи Київського інституту народної освіти, декан факультету професійної освіти, активний громадський діяч , член секції наукових працівників міської Ради</a:t>
          </a:r>
          <a:r>
            <a:rPr lang="uk-UA" sz="1200" dirty="0" smtClean="0"/>
            <a:t>.</a:t>
          </a:r>
          <a:endParaRPr lang="ru-RU" sz="1200" dirty="0"/>
        </a:p>
      </dgm:t>
    </dgm:pt>
    <dgm:pt modelId="{89E74099-D18D-48BE-9859-120BF3ABB5C6}" type="parTrans" cxnId="{FA4026AE-E549-4F07-9DEC-45CD6A75CB3D}">
      <dgm:prSet/>
      <dgm:spPr/>
      <dgm:t>
        <a:bodyPr/>
        <a:lstStyle/>
        <a:p>
          <a:endParaRPr lang="ru-RU"/>
        </a:p>
      </dgm:t>
    </dgm:pt>
    <dgm:pt modelId="{87374E60-702F-4BB0-92A7-2C0D590E51D0}" type="sibTrans" cxnId="{FA4026AE-E549-4F07-9DEC-45CD6A75CB3D}">
      <dgm:prSet/>
      <dgm:spPr/>
      <dgm:t>
        <a:bodyPr/>
        <a:lstStyle/>
        <a:p>
          <a:endParaRPr lang="ru-RU"/>
        </a:p>
      </dgm:t>
    </dgm:pt>
    <dgm:pt modelId="{2558A01D-FB5E-466B-AF28-FD76AEEA8223}">
      <dgm:prSet phldrT="[Текст]"/>
      <dgm:spPr/>
      <dgm:t>
        <a:bodyPr/>
        <a:lstStyle/>
        <a:p>
          <a:r>
            <a:rPr lang="uk-UA" dirty="0" smtClean="0">
              <a:solidFill>
                <a:srgbClr val="007E39"/>
              </a:solidFill>
            </a:rPr>
            <a:t>1920</a:t>
          </a:r>
          <a:endParaRPr lang="ru-RU" dirty="0">
            <a:solidFill>
              <a:srgbClr val="007E39"/>
            </a:solidFill>
          </a:endParaRPr>
        </a:p>
      </dgm:t>
    </dgm:pt>
    <dgm:pt modelId="{1FAC0784-BEE5-4371-927D-77C921967829}" type="parTrans" cxnId="{B38EF9D4-6A68-492B-BDE9-2C97BC573E23}">
      <dgm:prSet/>
      <dgm:spPr/>
      <dgm:t>
        <a:bodyPr/>
        <a:lstStyle/>
        <a:p>
          <a:endParaRPr lang="ru-RU"/>
        </a:p>
      </dgm:t>
    </dgm:pt>
    <dgm:pt modelId="{2B373719-7861-4718-AD23-0BD464A655F7}" type="sibTrans" cxnId="{B38EF9D4-6A68-492B-BDE9-2C97BC573E23}">
      <dgm:prSet/>
      <dgm:spPr/>
      <dgm:t>
        <a:bodyPr/>
        <a:lstStyle/>
        <a:p>
          <a:endParaRPr lang="ru-RU"/>
        </a:p>
      </dgm:t>
    </dgm:pt>
    <dgm:pt modelId="{4C037A6E-25CB-4FD6-95AB-1709223214FA}">
      <dgm:prSet phldrT="[Текст]" custT="1"/>
      <dgm:spPr/>
      <dgm:t>
        <a:bodyPr/>
        <a:lstStyle/>
        <a:p>
          <a:endParaRPr lang="ru-RU" sz="1200" dirty="0"/>
        </a:p>
      </dgm:t>
    </dgm:pt>
    <dgm:pt modelId="{CD96BF87-2037-43EB-8048-D7206F4C326D}" type="parTrans" cxnId="{3684E65E-02A6-4B7A-9B73-87B9ABAC7F66}">
      <dgm:prSet/>
      <dgm:spPr/>
      <dgm:t>
        <a:bodyPr/>
        <a:lstStyle/>
        <a:p>
          <a:endParaRPr lang="ru-RU"/>
        </a:p>
      </dgm:t>
    </dgm:pt>
    <dgm:pt modelId="{151B48A1-7DC4-4D45-A43F-242E060FB809}" type="sibTrans" cxnId="{3684E65E-02A6-4B7A-9B73-87B9ABAC7F66}">
      <dgm:prSet/>
      <dgm:spPr/>
      <dgm:t>
        <a:bodyPr/>
        <a:lstStyle/>
        <a:p>
          <a:endParaRPr lang="ru-RU"/>
        </a:p>
      </dgm:t>
    </dgm:pt>
    <dgm:pt modelId="{9C578E77-D2E8-45A7-88F9-B7ACFBF8491B}">
      <dgm:prSet custT="1"/>
      <dgm:spPr/>
      <dgm:t>
        <a:bodyPr/>
        <a:lstStyle/>
        <a:p>
          <a:r>
            <a:rPr lang="uk-UA" sz="1200" b="0" i="0" dirty="0" smtClean="0">
              <a:solidFill>
                <a:srgbClr val="007E39"/>
              </a:solidFill>
            </a:rPr>
            <a:t>1925</a:t>
          </a:r>
          <a:r>
            <a:rPr lang="uk-UA" sz="600" b="1" i="1" dirty="0" smtClean="0"/>
            <a:t>2</a:t>
          </a:r>
        </a:p>
        <a:p>
          <a:r>
            <a:rPr lang="uk-UA" sz="600" b="1" i="1" dirty="0" smtClean="0"/>
            <a:t>4 </a:t>
          </a:r>
          <a:endParaRPr lang="ru-RU" sz="600" dirty="0"/>
        </a:p>
      </dgm:t>
    </dgm:pt>
    <dgm:pt modelId="{2186F13A-A1FB-4055-9378-0B7561B43D31}" type="parTrans" cxnId="{E6505E32-89AD-4B7F-B675-31B7C56C9E48}">
      <dgm:prSet/>
      <dgm:spPr/>
      <dgm:t>
        <a:bodyPr/>
        <a:lstStyle/>
        <a:p>
          <a:endParaRPr lang="ru-RU"/>
        </a:p>
      </dgm:t>
    </dgm:pt>
    <dgm:pt modelId="{EF7C6363-3C0C-4C8A-818C-7293740AD411}" type="sibTrans" cxnId="{E6505E32-89AD-4B7F-B675-31B7C56C9E48}">
      <dgm:prSet/>
      <dgm:spPr/>
      <dgm:t>
        <a:bodyPr/>
        <a:lstStyle/>
        <a:p>
          <a:endParaRPr lang="ru-RU"/>
        </a:p>
      </dgm:t>
    </dgm:pt>
    <dgm:pt modelId="{3D3E61B9-B213-4B8D-85D6-73EE6E09A0AC}">
      <dgm:prSet custT="1"/>
      <dgm:spPr/>
      <dgm:t>
        <a:bodyPr/>
        <a:lstStyle/>
        <a:p>
          <a:endParaRPr lang="uk-UA" sz="1000" dirty="0" smtClean="0">
            <a:solidFill>
              <a:srgbClr val="007E39"/>
            </a:solidFill>
          </a:endParaRPr>
        </a:p>
        <a:p>
          <a:endParaRPr lang="uk-UA" sz="1000" dirty="0" smtClean="0">
            <a:solidFill>
              <a:srgbClr val="007E39"/>
            </a:solidFill>
          </a:endParaRPr>
        </a:p>
        <a:p>
          <a:r>
            <a:rPr lang="uk-UA" sz="1100" dirty="0" smtClean="0">
              <a:solidFill>
                <a:srgbClr val="007E39"/>
              </a:solidFill>
            </a:rPr>
            <a:t>19.06.</a:t>
          </a:r>
        </a:p>
        <a:p>
          <a:r>
            <a:rPr lang="uk-UA" sz="1100" dirty="0" smtClean="0">
              <a:solidFill>
                <a:srgbClr val="007E39"/>
              </a:solidFill>
            </a:rPr>
            <a:t>29</a:t>
          </a:r>
        </a:p>
        <a:p>
          <a:endParaRPr lang="ru-RU" sz="1000" dirty="0">
            <a:solidFill>
              <a:srgbClr val="007E39"/>
            </a:solidFill>
          </a:endParaRPr>
        </a:p>
      </dgm:t>
    </dgm:pt>
    <dgm:pt modelId="{AB55913D-364F-431C-9977-A9F3FEBBF83D}" type="parTrans" cxnId="{287E74E1-2084-46E9-8BD9-7820CBB31D61}">
      <dgm:prSet/>
      <dgm:spPr/>
      <dgm:t>
        <a:bodyPr/>
        <a:lstStyle/>
        <a:p>
          <a:endParaRPr lang="ru-RU"/>
        </a:p>
      </dgm:t>
    </dgm:pt>
    <dgm:pt modelId="{6D2C9725-2283-429D-A679-7EB4C2CBDB79}" type="sibTrans" cxnId="{287E74E1-2084-46E9-8BD9-7820CBB31D61}">
      <dgm:prSet/>
      <dgm:spPr/>
      <dgm:t>
        <a:bodyPr/>
        <a:lstStyle/>
        <a:p>
          <a:endParaRPr lang="ru-RU"/>
        </a:p>
      </dgm:t>
    </dgm:pt>
    <dgm:pt modelId="{CC1CB638-9FB9-456D-B8C1-E1114EEA7B0E}">
      <dgm:prSet custT="1"/>
      <dgm:spPr/>
      <dgm:t>
        <a:bodyPr/>
        <a:lstStyle/>
        <a:p>
          <a:r>
            <a:rPr lang="uk-UA" sz="1200" dirty="0" smtClean="0"/>
            <a:t>обрано наймолодшим дійсним членом Всеукраїнської Академії наук у віці 37 років. Кандидатом до ВУАН було його висунуто понад 100 організацій</a:t>
          </a:r>
          <a:endParaRPr lang="ru-RU" sz="1200" dirty="0"/>
        </a:p>
      </dgm:t>
    </dgm:pt>
    <dgm:pt modelId="{D539B6C4-1572-48F2-9D74-9D260448D5FC}" type="parTrans" cxnId="{21168BBF-0A2D-4F6F-B9AA-CA1E3DF42B77}">
      <dgm:prSet/>
      <dgm:spPr/>
      <dgm:t>
        <a:bodyPr/>
        <a:lstStyle/>
        <a:p>
          <a:endParaRPr lang="ru-RU"/>
        </a:p>
      </dgm:t>
    </dgm:pt>
    <dgm:pt modelId="{45378968-2572-4163-B5D4-518922A49314}" type="sibTrans" cxnId="{21168BBF-0A2D-4F6F-B9AA-CA1E3DF42B77}">
      <dgm:prSet/>
      <dgm:spPr/>
      <dgm:t>
        <a:bodyPr/>
        <a:lstStyle/>
        <a:p>
          <a:endParaRPr lang="ru-RU"/>
        </a:p>
      </dgm:t>
    </dgm:pt>
    <dgm:pt modelId="{884DFD71-3C3A-485A-BAC3-01D2E821F9A8}">
      <dgm:prSet custT="1"/>
      <dgm:spPr/>
      <dgm:t>
        <a:bodyPr/>
        <a:lstStyle/>
        <a:p>
          <a:r>
            <a:rPr lang="uk-UA" sz="1200" b="0" i="0" dirty="0" smtClean="0">
              <a:solidFill>
                <a:srgbClr val="007E39"/>
              </a:solidFill>
            </a:rPr>
            <a:t>1927 </a:t>
          </a:r>
          <a:endParaRPr lang="ru-RU" sz="1200" b="0" i="0" dirty="0">
            <a:solidFill>
              <a:srgbClr val="007E39"/>
            </a:solidFill>
          </a:endParaRPr>
        </a:p>
      </dgm:t>
    </dgm:pt>
    <dgm:pt modelId="{B45C1607-C1BC-405C-B266-2C4DC691E48F}" type="parTrans" cxnId="{B42D6461-F3F0-4CD6-A59D-442AFAFBBA5D}">
      <dgm:prSet/>
      <dgm:spPr/>
      <dgm:t>
        <a:bodyPr/>
        <a:lstStyle/>
        <a:p>
          <a:endParaRPr lang="ru-RU"/>
        </a:p>
      </dgm:t>
    </dgm:pt>
    <dgm:pt modelId="{E2B3D5F8-EAC1-4D46-B26D-306CA332978D}" type="sibTrans" cxnId="{B42D6461-F3F0-4CD6-A59D-442AFAFBBA5D}">
      <dgm:prSet/>
      <dgm:spPr/>
      <dgm:t>
        <a:bodyPr/>
        <a:lstStyle/>
        <a:p>
          <a:endParaRPr lang="ru-RU"/>
        </a:p>
      </dgm:t>
    </dgm:pt>
    <dgm:pt modelId="{1F47DC3D-7321-48F4-8BE9-2557F16ADDFE}">
      <dgm:prSet/>
      <dgm:spPr/>
      <dgm:t>
        <a:bodyPr/>
        <a:lstStyle/>
        <a:p>
          <a:endParaRPr lang="ru-RU" sz="900" dirty="0"/>
        </a:p>
      </dgm:t>
    </dgm:pt>
    <dgm:pt modelId="{A9F75ACD-6647-4524-8350-94FBD75EE03C}" type="parTrans" cxnId="{6E155416-435E-4773-95E1-BAE1D26DD007}">
      <dgm:prSet/>
      <dgm:spPr/>
      <dgm:t>
        <a:bodyPr/>
        <a:lstStyle/>
        <a:p>
          <a:endParaRPr lang="ru-RU"/>
        </a:p>
      </dgm:t>
    </dgm:pt>
    <dgm:pt modelId="{79F2385B-4C2F-414B-AF8C-BE92493275E5}" type="sibTrans" cxnId="{6E155416-435E-4773-95E1-BAE1D26DD007}">
      <dgm:prSet/>
      <dgm:spPr/>
      <dgm:t>
        <a:bodyPr/>
        <a:lstStyle/>
        <a:p>
          <a:endParaRPr lang="ru-RU"/>
        </a:p>
      </dgm:t>
    </dgm:pt>
    <dgm:pt modelId="{9BBCF964-2C9E-45D6-A02C-8DAD253E429F}">
      <dgm:prSet custT="1"/>
      <dgm:spPr/>
      <dgm:t>
        <a:bodyPr/>
        <a:lstStyle/>
        <a:p>
          <a:endParaRPr lang="ru-RU" sz="1200" dirty="0"/>
        </a:p>
      </dgm:t>
    </dgm:pt>
    <dgm:pt modelId="{C7B0568D-5413-4988-970A-91997EC49B70}" type="parTrans" cxnId="{DDD6A7F1-2684-4668-94BF-78B327108B61}">
      <dgm:prSet/>
      <dgm:spPr/>
      <dgm:t>
        <a:bodyPr/>
        <a:lstStyle/>
        <a:p>
          <a:endParaRPr lang="ru-RU"/>
        </a:p>
      </dgm:t>
    </dgm:pt>
    <dgm:pt modelId="{BBC95ACD-CDDB-44F6-BDE5-D0E3BCD2EA28}" type="sibTrans" cxnId="{DDD6A7F1-2684-4668-94BF-78B327108B61}">
      <dgm:prSet/>
      <dgm:spPr/>
      <dgm:t>
        <a:bodyPr/>
        <a:lstStyle/>
        <a:p>
          <a:endParaRPr lang="ru-RU"/>
        </a:p>
      </dgm:t>
    </dgm:pt>
    <dgm:pt modelId="{F93301F0-274B-49D8-A041-B27FA4E7F532}">
      <dgm:prSet custT="1"/>
      <dgm:spPr/>
      <dgm:t>
        <a:bodyPr/>
        <a:lstStyle/>
        <a:p>
          <a:endParaRPr lang="uk-UA" sz="1000" dirty="0" smtClean="0">
            <a:solidFill>
              <a:srgbClr val="007E39"/>
            </a:solidFill>
          </a:endParaRPr>
        </a:p>
        <a:p>
          <a:r>
            <a:rPr lang="uk-UA" sz="1100" dirty="0" smtClean="0">
              <a:solidFill>
                <a:srgbClr val="007E39"/>
              </a:solidFill>
            </a:rPr>
            <a:t>14.12.</a:t>
          </a:r>
        </a:p>
        <a:p>
          <a:r>
            <a:rPr lang="uk-UA" sz="1100" dirty="0" smtClean="0">
              <a:solidFill>
                <a:srgbClr val="007E39"/>
              </a:solidFill>
            </a:rPr>
            <a:t>24</a:t>
          </a:r>
          <a:endParaRPr lang="ru-RU" sz="1100" dirty="0">
            <a:solidFill>
              <a:srgbClr val="007E39"/>
            </a:solidFill>
          </a:endParaRPr>
        </a:p>
      </dgm:t>
    </dgm:pt>
    <dgm:pt modelId="{78C3D748-47ED-4AC7-B1BE-A03E51A03B0B}" type="parTrans" cxnId="{E75DE4AC-8A46-4B40-A6ED-2BDB83CA929A}">
      <dgm:prSet/>
      <dgm:spPr/>
      <dgm:t>
        <a:bodyPr/>
        <a:lstStyle/>
        <a:p>
          <a:endParaRPr lang="ru-RU"/>
        </a:p>
      </dgm:t>
    </dgm:pt>
    <dgm:pt modelId="{FEF30A84-E1A7-4D2C-82B0-EFE5EDD437B3}" type="sibTrans" cxnId="{E75DE4AC-8A46-4B40-A6ED-2BDB83CA929A}">
      <dgm:prSet/>
      <dgm:spPr/>
      <dgm:t>
        <a:bodyPr/>
        <a:lstStyle/>
        <a:p>
          <a:endParaRPr lang="ru-RU"/>
        </a:p>
      </dgm:t>
    </dgm:pt>
    <dgm:pt modelId="{27CC00AD-699D-4AB7-8ED8-9E5FF37866ED}">
      <dgm:prSet/>
      <dgm:spPr/>
      <dgm:t>
        <a:bodyPr/>
        <a:lstStyle/>
        <a:p>
          <a:endParaRPr lang="ru-RU" sz="900" dirty="0"/>
        </a:p>
      </dgm:t>
    </dgm:pt>
    <dgm:pt modelId="{C2FF3DC8-7E81-4ECB-99E5-4AD211E24586}" type="parTrans" cxnId="{8400C586-9045-4F60-989E-EE494E53FEE9}">
      <dgm:prSet/>
      <dgm:spPr/>
      <dgm:t>
        <a:bodyPr/>
        <a:lstStyle/>
        <a:p>
          <a:endParaRPr lang="ru-RU"/>
        </a:p>
      </dgm:t>
    </dgm:pt>
    <dgm:pt modelId="{17924C29-F911-4F2F-B9AF-FB0943A7E98F}" type="sibTrans" cxnId="{8400C586-9045-4F60-989E-EE494E53FEE9}">
      <dgm:prSet/>
      <dgm:spPr/>
      <dgm:t>
        <a:bodyPr/>
        <a:lstStyle/>
        <a:p>
          <a:endParaRPr lang="ru-RU"/>
        </a:p>
      </dgm:t>
    </dgm:pt>
    <dgm:pt modelId="{1E7C40BE-5806-44AA-A3C9-59BBEA1BC28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>
              <a:solidFill>
                <a:srgbClr val="007E39"/>
              </a:solidFill>
            </a:rPr>
            <a:t>1919</a:t>
          </a:r>
          <a:endParaRPr lang="ru-RU" dirty="0">
            <a:solidFill>
              <a:srgbClr val="007E39"/>
            </a:solidFill>
          </a:endParaRPr>
        </a:p>
      </dgm:t>
    </dgm:pt>
    <dgm:pt modelId="{40E982EB-7858-4AB6-B2DB-E6BA08BB0357}" type="parTrans" cxnId="{87D1F34D-3A59-4C47-A6BF-F16D3ADAD911}">
      <dgm:prSet/>
      <dgm:spPr/>
      <dgm:t>
        <a:bodyPr/>
        <a:lstStyle/>
        <a:p>
          <a:endParaRPr lang="ru-RU"/>
        </a:p>
      </dgm:t>
    </dgm:pt>
    <dgm:pt modelId="{C3C84583-65A2-4A3A-8BB8-9A90D82339DA}" type="sibTrans" cxnId="{87D1F34D-3A59-4C47-A6BF-F16D3ADAD911}">
      <dgm:prSet/>
      <dgm:spPr/>
      <dgm:t>
        <a:bodyPr/>
        <a:lstStyle/>
        <a:p>
          <a:endParaRPr lang="ru-RU"/>
        </a:p>
      </dgm:t>
    </dgm:pt>
    <dgm:pt modelId="{E61F3D48-CDCF-4327-8D97-E8463BA98846}">
      <dgm:prSet custT="1"/>
      <dgm:spPr/>
      <dgm:t>
        <a:bodyPr/>
        <a:lstStyle/>
        <a:p>
          <a:r>
            <a:rPr lang="uk-UA" sz="1200" dirty="0" smtClean="0"/>
            <a:t>публікує курс лекцій з геометрії, що він їх прочитав в Українському народному університеті, опубліковано перший переклад українською мовою підручника з геометрії Кисельова, здійснений Кравчуком</a:t>
          </a:r>
          <a:endParaRPr lang="ru-RU" sz="1200" dirty="0"/>
        </a:p>
      </dgm:t>
    </dgm:pt>
    <dgm:pt modelId="{81C9E8F4-9716-4757-A4E5-42363BB13452}" type="parTrans" cxnId="{6C00867A-551D-46E6-8B7F-693AE3538D90}">
      <dgm:prSet/>
      <dgm:spPr/>
      <dgm:t>
        <a:bodyPr/>
        <a:lstStyle/>
        <a:p>
          <a:endParaRPr lang="ru-RU"/>
        </a:p>
      </dgm:t>
    </dgm:pt>
    <dgm:pt modelId="{E25CCBA7-58F8-47C1-BF8F-B4BFE32C57F7}" type="sibTrans" cxnId="{6C00867A-551D-46E6-8B7F-693AE3538D90}">
      <dgm:prSet/>
      <dgm:spPr/>
      <dgm:t>
        <a:bodyPr/>
        <a:lstStyle/>
        <a:p>
          <a:endParaRPr lang="ru-RU"/>
        </a:p>
      </dgm:t>
    </dgm:pt>
    <dgm:pt modelId="{52FD6377-C2D5-4507-96FE-001829F49B6B}">
      <dgm:prSet custT="1"/>
      <dgm:spPr/>
      <dgm:t>
        <a:bodyPr/>
        <a:lstStyle/>
        <a:p>
          <a:r>
            <a:rPr lang="uk-UA" sz="1200" dirty="0" smtClean="0"/>
            <a:t>педагогічна комісія математичної секції природничого відділу Інституту української наукової мови під головуванням М. Кравчука створить тритомний математичний словник.</a:t>
          </a:r>
          <a:endParaRPr lang="ru-RU" sz="1200" dirty="0"/>
        </a:p>
      </dgm:t>
    </dgm:pt>
    <dgm:pt modelId="{AC2213A0-73F0-4EEC-9A71-D514E4C43F63}" type="parTrans" cxnId="{A78DF202-B54B-4E53-A12D-3B8165C07734}">
      <dgm:prSet/>
      <dgm:spPr/>
      <dgm:t>
        <a:bodyPr/>
        <a:lstStyle/>
        <a:p>
          <a:endParaRPr lang="ru-RU"/>
        </a:p>
      </dgm:t>
    </dgm:pt>
    <dgm:pt modelId="{F4C64F00-43DE-4D0D-99F2-A693BC5C741E}" type="sibTrans" cxnId="{A78DF202-B54B-4E53-A12D-3B8165C07734}">
      <dgm:prSet/>
      <dgm:spPr/>
      <dgm:t>
        <a:bodyPr/>
        <a:lstStyle/>
        <a:p>
          <a:endParaRPr lang="ru-RU"/>
        </a:p>
      </dgm:t>
    </dgm:pt>
    <dgm:pt modelId="{034DE795-C8FA-4958-BE0A-90BECE3C66E7}">
      <dgm:prSet custT="1"/>
      <dgm:spPr/>
      <dgm:t>
        <a:bodyPr/>
        <a:lstStyle/>
        <a:p>
          <a:r>
            <a:rPr lang="uk-UA" sz="1200" dirty="0" smtClean="0"/>
            <a:t>блискучий захист докторської дисертації </a:t>
          </a:r>
          <a:endParaRPr lang="ru-RU" sz="1200" dirty="0"/>
        </a:p>
      </dgm:t>
    </dgm:pt>
    <dgm:pt modelId="{708E6C5C-D482-44A7-8CBE-62725A30A13B}" type="parTrans" cxnId="{A1366470-8254-4D57-B23D-D730E3E07711}">
      <dgm:prSet/>
      <dgm:spPr/>
      <dgm:t>
        <a:bodyPr/>
        <a:lstStyle/>
        <a:p>
          <a:endParaRPr lang="ru-RU"/>
        </a:p>
      </dgm:t>
    </dgm:pt>
    <dgm:pt modelId="{E4DBFB29-8925-4B52-BCDD-4480E0AAC7B2}" type="sibTrans" cxnId="{A1366470-8254-4D57-B23D-D730E3E07711}">
      <dgm:prSet/>
      <dgm:spPr/>
      <dgm:t>
        <a:bodyPr/>
        <a:lstStyle/>
        <a:p>
          <a:endParaRPr lang="ru-RU"/>
        </a:p>
      </dgm:t>
    </dgm:pt>
    <dgm:pt modelId="{7D1EBAFD-8F4C-4A99-A4BE-B1BD4CF9E5B6}">
      <dgm:prSet custT="1"/>
      <dgm:spPr/>
      <dgm:t>
        <a:bodyPr/>
        <a:lstStyle/>
        <a:p>
          <a:r>
            <a:rPr lang="uk-UA" sz="1200" dirty="0" smtClean="0"/>
            <a:t>присвоєно звання професора</a:t>
          </a:r>
          <a:endParaRPr lang="ru-RU" sz="1200" dirty="0"/>
        </a:p>
      </dgm:t>
    </dgm:pt>
    <dgm:pt modelId="{8E8C1B27-1F58-4419-B534-941353ADAB9A}" type="parTrans" cxnId="{2D8D898D-325A-444A-BEF8-B97A8C52E308}">
      <dgm:prSet/>
      <dgm:spPr/>
      <dgm:t>
        <a:bodyPr/>
        <a:lstStyle/>
        <a:p>
          <a:endParaRPr lang="ru-RU"/>
        </a:p>
      </dgm:t>
    </dgm:pt>
    <dgm:pt modelId="{69D5FF86-ADAA-4E77-9723-0644F91E07FC}" type="sibTrans" cxnId="{2D8D898D-325A-444A-BEF8-B97A8C52E308}">
      <dgm:prSet/>
      <dgm:spPr/>
      <dgm:t>
        <a:bodyPr/>
        <a:lstStyle/>
        <a:p>
          <a:endParaRPr lang="ru-RU"/>
        </a:p>
      </dgm:t>
    </dgm:pt>
    <dgm:pt modelId="{46175618-2DD7-4B1E-B802-0406BF8C276C}">
      <dgm:prSet custT="1"/>
      <dgm:spPr/>
      <dgm:t>
        <a:bodyPr/>
        <a:lstStyle/>
        <a:p>
          <a:r>
            <a:rPr lang="uk-UA" sz="1200" dirty="0" smtClean="0"/>
            <a:t>стає членом математичних товариств Франції, Німеччини, Італії.</a:t>
          </a:r>
          <a:endParaRPr lang="ru-RU" sz="1200" dirty="0"/>
        </a:p>
      </dgm:t>
    </dgm:pt>
    <dgm:pt modelId="{1DC9768D-F31D-4438-94DB-65A05ED6D969}" type="parTrans" cxnId="{AF315153-D3DD-420B-B612-B0F626D0B0AD}">
      <dgm:prSet/>
      <dgm:spPr/>
      <dgm:t>
        <a:bodyPr/>
        <a:lstStyle/>
        <a:p>
          <a:endParaRPr lang="ru-RU"/>
        </a:p>
      </dgm:t>
    </dgm:pt>
    <dgm:pt modelId="{92D7ABD6-A457-4081-8CCE-59F5CF651B97}" type="sibTrans" cxnId="{AF315153-D3DD-420B-B612-B0F626D0B0AD}">
      <dgm:prSet/>
      <dgm:spPr/>
      <dgm:t>
        <a:bodyPr/>
        <a:lstStyle/>
        <a:p>
          <a:endParaRPr lang="ru-RU"/>
        </a:p>
      </dgm:t>
    </dgm:pt>
    <dgm:pt modelId="{E8263BC2-B97E-4E9E-B4C6-1D71892F558D}" type="pres">
      <dgm:prSet presAssocID="{C307412A-5C0B-406E-B151-40D7DBF428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69DFD-6FA5-4DD3-B1F0-95592284CAD8}" type="pres">
      <dgm:prSet presAssocID="{697C281C-84AE-4007-87D3-FE4AACFD6111}" presName="composite" presStyleCnt="0"/>
      <dgm:spPr/>
    </dgm:pt>
    <dgm:pt modelId="{2A2811D4-1A70-4D2F-9C65-53B953466675}" type="pres">
      <dgm:prSet presAssocID="{697C281C-84AE-4007-87D3-FE4AACFD6111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84262-2D5D-43D6-899B-5DC1F901DB25}" type="pres">
      <dgm:prSet presAssocID="{697C281C-84AE-4007-87D3-FE4AACFD6111}" presName="descendantText" presStyleLbl="alignAcc1" presStyleIdx="0" presStyleCnt="8" custScaleX="96571" custLinFactNeighborX="-757" custLinFactNeighborY="-5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A18A2-9A80-4D84-8291-0E0F5B956DCA}" type="pres">
      <dgm:prSet presAssocID="{8221FF3C-C686-4C16-83D8-8FC036E4E07E}" presName="sp" presStyleCnt="0"/>
      <dgm:spPr/>
    </dgm:pt>
    <dgm:pt modelId="{70E64025-5C69-4AC0-AB5C-F6E78FD80040}" type="pres">
      <dgm:prSet presAssocID="{12967CFB-3E37-4D1A-81EB-17BE57CC8436}" presName="composite" presStyleCnt="0"/>
      <dgm:spPr/>
    </dgm:pt>
    <dgm:pt modelId="{2E553796-0B3D-4CFE-A2D9-2D9E0B7EAE26}" type="pres">
      <dgm:prSet presAssocID="{12967CFB-3E37-4D1A-81EB-17BE57CC8436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C6589-0C97-4060-B0C4-17BA432B2426}" type="pres">
      <dgm:prSet presAssocID="{12967CFB-3E37-4D1A-81EB-17BE57CC8436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69EEB-975E-4428-9960-65C522410E8D}" type="pres">
      <dgm:prSet presAssocID="{9BA19604-988F-48D3-AA27-0C016F859386}" presName="sp" presStyleCnt="0"/>
      <dgm:spPr/>
    </dgm:pt>
    <dgm:pt modelId="{515F4ABE-058F-4A80-A5BB-3B852781658A}" type="pres">
      <dgm:prSet presAssocID="{3D3E61B9-B213-4B8D-85D6-73EE6E09A0AC}" presName="composite" presStyleCnt="0"/>
      <dgm:spPr/>
    </dgm:pt>
    <dgm:pt modelId="{DC2D1D15-EB22-49B9-B286-2922B6CFFC5B}" type="pres">
      <dgm:prSet presAssocID="{3D3E61B9-B213-4B8D-85D6-73EE6E09A0AC}" presName="parentText" presStyleLbl="alignNode1" presStyleIdx="2" presStyleCnt="8" custScaleX="1169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23FDA-1228-4CD3-993C-7DACF212C634}" type="pres">
      <dgm:prSet presAssocID="{3D3E61B9-B213-4B8D-85D6-73EE6E09A0AC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928A5-1E59-4FD8-A380-1B6D66182B9C}" type="pres">
      <dgm:prSet presAssocID="{6D2C9725-2283-429D-A679-7EB4C2CBDB79}" presName="sp" presStyleCnt="0"/>
      <dgm:spPr/>
    </dgm:pt>
    <dgm:pt modelId="{E7885F5B-66BA-443A-B592-FCD5DC78CF88}" type="pres">
      <dgm:prSet presAssocID="{884DFD71-3C3A-485A-BAC3-01D2E821F9A8}" presName="composite" presStyleCnt="0"/>
      <dgm:spPr/>
    </dgm:pt>
    <dgm:pt modelId="{07F7E1B9-3B33-4F3B-9D6E-6D646D49CEE1}" type="pres">
      <dgm:prSet presAssocID="{884DFD71-3C3A-485A-BAC3-01D2E821F9A8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AEDC3-C0BA-4BAC-803B-2E9380A3A8D8}" type="pres">
      <dgm:prSet presAssocID="{884DFD71-3C3A-485A-BAC3-01D2E821F9A8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F19C9-02EE-4E0A-9942-E83FACA56813}" type="pres">
      <dgm:prSet presAssocID="{E2B3D5F8-EAC1-4D46-B26D-306CA332978D}" presName="sp" presStyleCnt="0"/>
      <dgm:spPr/>
    </dgm:pt>
    <dgm:pt modelId="{0CDF75A4-538E-47E0-B876-268C51213B45}" type="pres">
      <dgm:prSet presAssocID="{9C578E77-D2E8-45A7-88F9-B7ACFBF8491B}" presName="composite" presStyleCnt="0"/>
      <dgm:spPr/>
    </dgm:pt>
    <dgm:pt modelId="{808E3DF9-F8EE-40B8-8D92-1911C9502D9B}" type="pres">
      <dgm:prSet presAssocID="{9C578E77-D2E8-45A7-88F9-B7ACFBF8491B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544D5-744F-4815-B351-11C2CF6B5DED}" type="pres">
      <dgm:prSet presAssocID="{9C578E77-D2E8-45A7-88F9-B7ACFBF8491B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5F41C-AB48-44D2-80A9-454487E0C5F4}" type="pres">
      <dgm:prSet presAssocID="{EF7C6363-3C0C-4C8A-818C-7293740AD411}" presName="sp" presStyleCnt="0"/>
      <dgm:spPr/>
    </dgm:pt>
    <dgm:pt modelId="{A83560E2-5DCD-4FE9-91DC-1B01C148DC7E}" type="pres">
      <dgm:prSet presAssocID="{F93301F0-274B-49D8-A041-B27FA4E7F532}" presName="composite" presStyleCnt="0"/>
      <dgm:spPr/>
    </dgm:pt>
    <dgm:pt modelId="{44FBC5BA-C866-4BD9-86FC-804C10E84059}" type="pres">
      <dgm:prSet presAssocID="{F93301F0-274B-49D8-A041-B27FA4E7F532}" presName="parentText" presStyleLbl="alignNode1" presStyleIdx="5" presStyleCnt="8" custScaleX="101302" custScaleY="99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AC29-AC24-4FF5-8C45-4F14CF8DCC43}" type="pres">
      <dgm:prSet presAssocID="{F93301F0-274B-49D8-A041-B27FA4E7F532}" presName="descendantText" presStyleLbl="alignAcc1" presStyleIdx="5" presStyleCnt="8" custAng="0" custScaleX="10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5CD97-C314-48D8-9E7C-47BFA33D3022}" type="pres">
      <dgm:prSet presAssocID="{FEF30A84-E1A7-4D2C-82B0-EFE5EDD437B3}" presName="sp" presStyleCnt="0"/>
      <dgm:spPr/>
    </dgm:pt>
    <dgm:pt modelId="{BFD69B2B-5490-4F54-B206-6DF7091CFA49}" type="pres">
      <dgm:prSet presAssocID="{2558A01D-FB5E-466B-AF28-FD76AEEA8223}" presName="composite" presStyleCnt="0"/>
      <dgm:spPr/>
    </dgm:pt>
    <dgm:pt modelId="{F50BAE5A-4367-42C2-8532-AF90401E2387}" type="pres">
      <dgm:prSet presAssocID="{2558A01D-FB5E-466B-AF28-FD76AEEA8223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B729-3A3D-40D1-AD9D-CDAC712C3705}" type="pres">
      <dgm:prSet presAssocID="{2558A01D-FB5E-466B-AF28-FD76AEEA8223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7B0C3-1F50-4E48-91C5-5EE6BFF1C769}" type="pres">
      <dgm:prSet presAssocID="{2B373719-7861-4718-AD23-0BD464A655F7}" presName="sp" presStyleCnt="0"/>
      <dgm:spPr/>
    </dgm:pt>
    <dgm:pt modelId="{17C5E6A1-9066-4063-9690-13E4EBDF54D3}" type="pres">
      <dgm:prSet presAssocID="{1E7C40BE-5806-44AA-A3C9-59BBEA1BC286}" presName="composite" presStyleCnt="0"/>
      <dgm:spPr/>
    </dgm:pt>
    <dgm:pt modelId="{A31B6D79-3CF6-4036-8045-E51D9D35A39A}" type="pres">
      <dgm:prSet presAssocID="{1E7C40BE-5806-44AA-A3C9-59BBEA1BC286}" presName="parentText" presStyleLbl="alignNode1" presStyleIdx="7" presStyleCnt="8" custLinFactNeighborX="-3999" custLinFactNeighborY="6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6C1C9-4F92-42BC-B6E8-80E74A74254B}" type="pres">
      <dgm:prSet presAssocID="{1E7C40BE-5806-44AA-A3C9-59BBEA1BC286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D6461-F3F0-4CD6-A59D-442AFAFBBA5D}" srcId="{C307412A-5C0B-406E-B151-40D7DBF42897}" destId="{884DFD71-3C3A-485A-BAC3-01D2E821F9A8}" srcOrd="3" destOrd="0" parTransId="{B45C1607-C1BC-405C-B266-2C4DC691E48F}" sibTransId="{E2B3D5F8-EAC1-4D46-B26D-306CA332978D}"/>
    <dgm:cxn modelId="{E6505E32-89AD-4B7F-B675-31B7C56C9E48}" srcId="{C307412A-5C0B-406E-B151-40D7DBF42897}" destId="{9C578E77-D2E8-45A7-88F9-B7ACFBF8491B}" srcOrd="4" destOrd="0" parTransId="{2186F13A-A1FB-4055-9378-0B7561B43D31}" sibTransId="{EF7C6363-3C0C-4C8A-818C-7293740AD411}"/>
    <dgm:cxn modelId="{E75DE4AC-8A46-4B40-A6ED-2BDB83CA929A}" srcId="{C307412A-5C0B-406E-B151-40D7DBF42897}" destId="{F93301F0-274B-49D8-A041-B27FA4E7F532}" srcOrd="5" destOrd="0" parTransId="{78C3D748-47ED-4AC7-B1BE-A03E51A03B0B}" sibTransId="{FEF30A84-E1A7-4D2C-82B0-EFE5EDD437B3}"/>
    <dgm:cxn modelId="{2D8D898D-325A-444A-BEF8-B97A8C52E308}" srcId="{9C578E77-D2E8-45A7-88F9-B7ACFBF8491B}" destId="{7D1EBAFD-8F4C-4A99-A4BE-B1BD4CF9E5B6}" srcOrd="1" destOrd="0" parTransId="{8E8C1B27-1F58-4419-B534-941353ADAB9A}" sibTransId="{69D5FF86-ADAA-4E77-9723-0644F91E07FC}"/>
    <dgm:cxn modelId="{142A844B-D36D-4E65-B697-B0EF4F758DEF}" type="presOf" srcId="{88DE7546-F0BC-4DAE-AEBE-DE383BE028F6}" destId="{753C6589-0C97-4060-B0C4-17BA432B2426}" srcOrd="0" destOrd="0" presId="urn:microsoft.com/office/officeart/2005/8/layout/chevron2"/>
    <dgm:cxn modelId="{A5770118-246E-4C49-86A4-2001BEDCE052}" srcId="{C307412A-5C0B-406E-B151-40D7DBF42897}" destId="{697C281C-84AE-4007-87D3-FE4AACFD6111}" srcOrd="0" destOrd="0" parTransId="{C5B699B1-B4EE-4071-B166-63AAC5FD8087}" sibTransId="{8221FF3C-C686-4C16-83D8-8FC036E4E07E}"/>
    <dgm:cxn modelId="{3684E65E-02A6-4B7A-9B73-87B9ABAC7F66}" srcId="{2558A01D-FB5E-466B-AF28-FD76AEEA8223}" destId="{4C037A6E-25CB-4FD6-95AB-1709223214FA}" srcOrd="0" destOrd="0" parTransId="{CD96BF87-2037-43EB-8048-D7206F4C326D}" sibTransId="{151B48A1-7DC4-4D45-A43F-242E060FB809}"/>
    <dgm:cxn modelId="{722D0C40-B263-4AD8-B280-1921155632AD}" type="presOf" srcId="{1F47DC3D-7321-48F4-8BE9-2557F16ADDFE}" destId="{9C9AEDC3-C0BA-4BAC-803B-2E9380A3A8D8}" srcOrd="0" destOrd="0" presId="urn:microsoft.com/office/officeart/2005/8/layout/chevron2"/>
    <dgm:cxn modelId="{21D7897E-933B-43EC-B2D1-AE26A30D0B3F}" srcId="{697C281C-84AE-4007-87D3-FE4AACFD6111}" destId="{0B0EEDD9-B664-4AAA-A393-FCFBD62BE0F2}" srcOrd="0" destOrd="0" parTransId="{A0CFE975-E1EE-4437-91F2-A0B384CFE854}" sibTransId="{C85ED8C8-BFC5-4EDC-8C02-FA8DB8E25A3A}"/>
    <dgm:cxn modelId="{119CA0E1-E850-4591-8C7B-336933867C21}" type="presOf" srcId="{697C281C-84AE-4007-87D3-FE4AACFD6111}" destId="{2A2811D4-1A70-4D2F-9C65-53B953466675}" srcOrd="0" destOrd="0" presId="urn:microsoft.com/office/officeart/2005/8/layout/chevron2"/>
    <dgm:cxn modelId="{3735EA25-A9A3-460A-9A7D-4AC4783A06E4}" type="presOf" srcId="{1E7C40BE-5806-44AA-A3C9-59BBEA1BC286}" destId="{A31B6D79-3CF6-4036-8045-E51D9D35A39A}" srcOrd="0" destOrd="0" presId="urn:microsoft.com/office/officeart/2005/8/layout/chevron2"/>
    <dgm:cxn modelId="{6C5C035F-5A9F-4DDF-B47E-7B82200831B1}" type="presOf" srcId="{4C037A6E-25CB-4FD6-95AB-1709223214FA}" destId="{01A0B729-3A3D-40D1-AD9D-CDAC712C3705}" srcOrd="0" destOrd="0" presId="urn:microsoft.com/office/officeart/2005/8/layout/chevron2"/>
    <dgm:cxn modelId="{9F8EFCE7-A9D4-47D0-98E5-351A944C0207}" type="presOf" srcId="{2558A01D-FB5E-466B-AF28-FD76AEEA8223}" destId="{F50BAE5A-4367-42C2-8532-AF90401E2387}" srcOrd="0" destOrd="0" presId="urn:microsoft.com/office/officeart/2005/8/layout/chevron2"/>
    <dgm:cxn modelId="{92D75A08-6C5E-491F-8EF4-7E13290D8324}" type="presOf" srcId="{0B0EEDD9-B664-4AAA-A393-FCFBD62BE0F2}" destId="{F8C84262-2D5D-43D6-899B-5DC1F901DB25}" srcOrd="0" destOrd="0" presId="urn:microsoft.com/office/officeart/2005/8/layout/chevron2"/>
    <dgm:cxn modelId="{14BB2E19-58B4-48A6-98F2-9385DA3CD5D0}" type="presOf" srcId="{7D1EBAFD-8F4C-4A99-A4BE-B1BD4CF9E5B6}" destId="{E84544D5-744F-4815-B351-11C2CF6B5DED}" srcOrd="0" destOrd="1" presId="urn:microsoft.com/office/officeart/2005/8/layout/chevron2"/>
    <dgm:cxn modelId="{C8B26559-957B-4D5D-A0F8-83E16014CFB7}" type="presOf" srcId="{CC1CB638-9FB9-456D-B8C1-E1114EEA7B0E}" destId="{66723FDA-1228-4CD3-993C-7DACF212C634}" srcOrd="0" destOrd="0" presId="urn:microsoft.com/office/officeart/2005/8/layout/chevron2"/>
    <dgm:cxn modelId="{1FD98112-81EF-4735-9D77-86FCEB4FCE25}" type="presOf" srcId="{884DFD71-3C3A-485A-BAC3-01D2E821F9A8}" destId="{07F7E1B9-3B33-4F3B-9D6E-6D646D49CEE1}" srcOrd="0" destOrd="0" presId="urn:microsoft.com/office/officeart/2005/8/layout/chevron2"/>
    <dgm:cxn modelId="{287E74E1-2084-46E9-8BD9-7820CBB31D61}" srcId="{C307412A-5C0B-406E-B151-40D7DBF42897}" destId="{3D3E61B9-B213-4B8D-85D6-73EE6E09A0AC}" srcOrd="2" destOrd="0" parTransId="{AB55913D-364F-431C-9977-A9F3FEBBF83D}" sibTransId="{6D2C9725-2283-429D-A679-7EB4C2CBDB79}"/>
    <dgm:cxn modelId="{AF315153-D3DD-420B-B612-B0F626D0B0AD}" srcId="{884DFD71-3C3A-485A-BAC3-01D2E821F9A8}" destId="{46175618-2DD7-4B1E-B802-0406BF8C276C}" srcOrd="1" destOrd="0" parTransId="{1DC9768D-F31D-4438-94DB-65A05ED6D969}" sibTransId="{92D7ABD6-A457-4081-8CCE-59F5CF651B97}"/>
    <dgm:cxn modelId="{FA4026AE-E549-4F07-9DEC-45CD6A75CB3D}" srcId="{12967CFB-3E37-4D1A-81EB-17BE57CC8436}" destId="{88DE7546-F0BC-4DAE-AEBE-DE383BE028F6}" srcOrd="0" destOrd="0" parTransId="{89E74099-D18D-48BE-9859-120BF3ABB5C6}" sibTransId="{87374E60-702F-4BB0-92A7-2C0D590E51D0}"/>
    <dgm:cxn modelId="{2451FBBB-2BE6-4D7F-8EAD-73A48EF7E17B}" type="presOf" srcId="{034DE795-C8FA-4958-BE0A-90BECE3C66E7}" destId="{3CCFAC29-AC24-4FF5-8C45-4F14CF8DCC43}" srcOrd="0" destOrd="1" presId="urn:microsoft.com/office/officeart/2005/8/layout/chevron2"/>
    <dgm:cxn modelId="{EDEED89F-DA66-42D1-9E4F-9B4D70839C55}" type="presOf" srcId="{9BBCF964-2C9E-45D6-A02C-8DAD253E429F}" destId="{E84544D5-744F-4815-B351-11C2CF6B5DED}" srcOrd="0" destOrd="0" presId="urn:microsoft.com/office/officeart/2005/8/layout/chevron2"/>
    <dgm:cxn modelId="{21168BBF-0A2D-4F6F-B9AA-CA1E3DF42B77}" srcId="{3D3E61B9-B213-4B8D-85D6-73EE6E09A0AC}" destId="{CC1CB638-9FB9-456D-B8C1-E1114EEA7B0E}" srcOrd="0" destOrd="0" parTransId="{D539B6C4-1572-48F2-9D74-9D260448D5FC}" sibTransId="{45378968-2572-4163-B5D4-518922A49314}"/>
    <dgm:cxn modelId="{87D1F34D-3A59-4C47-A6BF-F16D3ADAD911}" srcId="{C307412A-5C0B-406E-B151-40D7DBF42897}" destId="{1E7C40BE-5806-44AA-A3C9-59BBEA1BC286}" srcOrd="7" destOrd="0" parTransId="{40E982EB-7858-4AB6-B2DB-E6BA08BB0357}" sibTransId="{C3C84583-65A2-4A3A-8BB8-9A90D82339DA}"/>
    <dgm:cxn modelId="{08FA870B-227F-4FBB-8EF7-0BC8B3298447}" type="presOf" srcId="{27CC00AD-699D-4AB7-8ED8-9E5FF37866ED}" destId="{3CCFAC29-AC24-4FF5-8C45-4F14CF8DCC43}" srcOrd="0" destOrd="0" presId="urn:microsoft.com/office/officeart/2005/8/layout/chevron2"/>
    <dgm:cxn modelId="{07E9FE05-B6DC-475B-8848-B0C19B7A5588}" type="presOf" srcId="{9C578E77-D2E8-45A7-88F9-B7ACFBF8491B}" destId="{808E3DF9-F8EE-40B8-8D92-1911C9502D9B}" srcOrd="0" destOrd="0" presId="urn:microsoft.com/office/officeart/2005/8/layout/chevron2"/>
    <dgm:cxn modelId="{6C00867A-551D-46E6-8B7F-693AE3538D90}" srcId="{1E7C40BE-5806-44AA-A3C9-59BBEA1BC286}" destId="{E61F3D48-CDCF-4327-8D97-E8463BA98846}" srcOrd="0" destOrd="0" parTransId="{81C9E8F4-9716-4757-A4E5-42363BB13452}" sibTransId="{E25CCBA7-58F8-47C1-BF8F-B4BFE32C57F7}"/>
    <dgm:cxn modelId="{99F2E1DE-4503-47C8-A444-3C00C4823E75}" srcId="{C307412A-5C0B-406E-B151-40D7DBF42897}" destId="{12967CFB-3E37-4D1A-81EB-17BE57CC8436}" srcOrd="1" destOrd="0" parTransId="{A43CE2FE-88AF-4D5F-9F14-EDC9A30B8811}" sibTransId="{9BA19604-988F-48D3-AA27-0C016F859386}"/>
    <dgm:cxn modelId="{85D19F9A-2601-4092-BAA1-77C6994D43BA}" type="presOf" srcId="{12967CFB-3E37-4D1A-81EB-17BE57CC8436}" destId="{2E553796-0B3D-4CFE-A2D9-2D9E0B7EAE26}" srcOrd="0" destOrd="0" presId="urn:microsoft.com/office/officeart/2005/8/layout/chevron2"/>
    <dgm:cxn modelId="{4F893A37-FFC3-41E2-98D1-38BBECE8C348}" type="presOf" srcId="{C307412A-5C0B-406E-B151-40D7DBF42897}" destId="{E8263BC2-B97E-4E9E-B4C6-1D71892F558D}" srcOrd="0" destOrd="0" presId="urn:microsoft.com/office/officeart/2005/8/layout/chevron2"/>
    <dgm:cxn modelId="{8400C586-9045-4F60-989E-EE494E53FEE9}" srcId="{F93301F0-274B-49D8-A041-B27FA4E7F532}" destId="{27CC00AD-699D-4AB7-8ED8-9E5FF37866ED}" srcOrd="0" destOrd="0" parTransId="{C2FF3DC8-7E81-4ECB-99E5-4AD211E24586}" sibTransId="{17924C29-F911-4F2F-B9AF-FB0943A7E98F}"/>
    <dgm:cxn modelId="{A1366470-8254-4D57-B23D-D730E3E07711}" srcId="{F93301F0-274B-49D8-A041-B27FA4E7F532}" destId="{034DE795-C8FA-4958-BE0A-90BECE3C66E7}" srcOrd="1" destOrd="0" parTransId="{708E6C5C-D482-44A7-8CBE-62725A30A13B}" sibTransId="{E4DBFB29-8925-4B52-BCDD-4480E0AAC7B2}"/>
    <dgm:cxn modelId="{62A80296-0A72-4188-A438-49FE23573250}" type="presOf" srcId="{52FD6377-C2D5-4507-96FE-001829F49B6B}" destId="{01A0B729-3A3D-40D1-AD9D-CDAC712C3705}" srcOrd="0" destOrd="1" presId="urn:microsoft.com/office/officeart/2005/8/layout/chevron2"/>
    <dgm:cxn modelId="{B38EF9D4-6A68-492B-BDE9-2C97BC573E23}" srcId="{C307412A-5C0B-406E-B151-40D7DBF42897}" destId="{2558A01D-FB5E-466B-AF28-FD76AEEA8223}" srcOrd="6" destOrd="0" parTransId="{1FAC0784-BEE5-4371-927D-77C921967829}" sibTransId="{2B373719-7861-4718-AD23-0BD464A655F7}"/>
    <dgm:cxn modelId="{886444C9-C80D-4D11-B304-F5BFCDCD86E8}" type="presOf" srcId="{F93301F0-274B-49D8-A041-B27FA4E7F532}" destId="{44FBC5BA-C866-4BD9-86FC-804C10E84059}" srcOrd="0" destOrd="0" presId="urn:microsoft.com/office/officeart/2005/8/layout/chevron2"/>
    <dgm:cxn modelId="{256F06D6-21E8-446B-9615-EDC61E746D42}" type="presOf" srcId="{46175618-2DD7-4B1E-B802-0406BF8C276C}" destId="{9C9AEDC3-C0BA-4BAC-803B-2E9380A3A8D8}" srcOrd="0" destOrd="1" presId="urn:microsoft.com/office/officeart/2005/8/layout/chevron2"/>
    <dgm:cxn modelId="{D2853268-6C76-4991-B6DA-280A06461446}" type="presOf" srcId="{E61F3D48-CDCF-4327-8D97-E8463BA98846}" destId="{4806C1C9-4F92-42BC-B6E8-80E74A74254B}" srcOrd="0" destOrd="0" presId="urn:microsoft.com/office/officeart/2005/8/layout/chevron2"/>
    <dgm:cxn modelId="{A78DF202-B54B-4E53-A12D-3B8165C07734}" srcId="{2558A01D-FB5E-466B-AF28-FD76AEEA8223}" destId="{52FD6377-C2D5-4507-96FE-001829F49B6B}" srcOrd="1" destOrd="0" parTransId="{AC2213A0-73F0-4EEC-9A71-D514E4C43F63}" sibTransId="{F4C64F00-43DE-4D0D-99F2-A693BC5C741E}"/>
    <dgm:cxn modelId="{DDD6A7F1-2684-4668-94BF-78B327108B61}" srcId="{9C578E77-D2E8-45A7-88F9-B7ACFBF8491B}" destId="{9BBCF964-2C9E-45D6-A02C-8DAD253E429F}" srcOrd="0" destOrd="0" parTransId="{C7B0568D-5413-4988-970A-91997EC49B70}" sibTransId="{BBC95ACD-CDDB-44F6-BDE5-D0E3BCD2EA28}"/>
    <dgm:cxn modelId="{6E155416-435E-4773-95E1-BAE1D26DD007}" srcId="{884DFD71-3C3A-485A-BAC3-01D2E821F9A8}" destId="{1F47DC3D-7321-48F4-8BE9-2557F16ADDFE}" srcOrd="0" destOrd="0" parTransId="{A9F75ACD-6647-4524-8350-94FBD75EE03C}" sibTransId="{79F2385B-4C2F-414B-AF8C-BE92493275E5}"/>
    <dgm:cxn modelId="{CBC7CF40-28BE-4E4D-93F1-04AD1835F017}" type="presOf" srcId="{3D3E61B9-B213-4B8D-85D6-73EE6E09A0AC}" destId="{DC2D1D15-EB22-49B9-B286-2922B6CFFC5B}" srcOrd="0" destOrd="0" presId="urn:microsoft.com/office/officeart/2005/8/layout/chevron2"/>
    <dgm:cxn modelId="{BF7B0B1D-EA9F-4638-8E6B-06B81BB8C2D1}" type="presParOf" srcId="{E8263BC2-B97E-4E9E-B4C6-1D71892F558D}" destId="{68469DFD-6FA5-4DD3-B1F0-95592284CAD8}" srcOrd="0" destOrd="0" presId="urn:microsoft.com/office/officeart/2005/8/layout/chevron2"/>
    <dgm:cxn modelId="{78A96B5B-3AB8-4BDA-A857-749551A4DB0C}" type="presParOf" srcId="{68469DFD-6FA5-4DD3-B1F0-95592284CAD8}" destId="{2A2811D4-1A70-4D2F-9C65-53B953466675}" srcOrd="0" destOrd="0" presId="urn:microsoft.com/office/officeart/2005/8/layout/chevron2"/>
    <dgm:cxn modelId="{9E0A53EC-3C49-449C-8B46-20993497B065}" type="presParOf" srcId="{68469DFD-6FA5-4DD3-B1F0-95592284CAD8}" destId="{F8C84262-2D5D-43D6-899B-5DC1F901DB25}" srcOrd="1" destOrd="0" presId="urn:microsoft.com/office/officeart/2005/8/layout/chevron2"/>
    <dgm:cxn modelId="{0C310B3A-698E-450D-9892-256C939821B6}" type="presParOf" srcId="{E8263BC2-B97E-4E9E-B4C6-1D71892F558D}" destId="{B67A18A2-9A80-4D84-8291-0E0F5B956DCA}" srcOrd="1" destOrd="0" presId="urn:microsoft.com/office/officeart/2005/8/layout/chevron2"/>
    <dgm:cxn modelId="{A0FB4856-3049-4B47-B7D6-F2A1C8F4E43F}" type="presParOf" srcId="{E8263BC2-B97E-4E9E-B4C6-1D71892F558D}" destId="{70E64025-5C69-4AC0-AB5C-F6E78FD80040}" srcOrd="2" destOrd="0" presId="urn:microsoft.com/office/officeart/2005/8/layout/chevron2"/>
    <dgm:cxn modelId="{7ECC6271-0435-41D6-BD25-2FB3D7002FBA}" type="presParOf" srcId="{70E64025-5C69-4AC0-AB5C-F6E78FD80040}" destId="{2E553796-0B3D-4CFE-A2D9-2D9E0B7EAE26}" srcOrd="0" destOrd="0" presId="urn:microsoft.com/office/officeart/2005/8/layout/chevron2"/>
    <dgm:cxn modelId="{3BBFF533-A883-4209-8E0D-E5D8E8D66A0E}" type="presParOf" srcId="{70E64025-5C69-4AC0-AB5C-F6E78FD80040}" destId="{753C6589-0C97-4060-B0C4-17BA432B2426}" srcOrd="1" destOrd="0" presId="urn:microsoft.com/office/officeart/2005/8/layout/chevron2"/>
    <dgm:cxn modelId="{49667E43-87ED-4DAB-9405-E39E79E9E043}" type="presParOf" srcId="{E8263BC2-B97E-4E9E-B4C6-1D71892F558D}" destId="{4A369EEB-975E-4428-9960-65C522410E8D}" srcOrd="3" destOrd="0" presId="urn:microsoft.com/office/officeart/2005/8/layout/chevron2"/>
    <dgm:cxn modelId="{A0976EC6-F3E7-41F7-8939-995D11FC09BD}" type="presParOf" srcId="{E8263BC2-B97E-4E9E-B4C6-1D71892F558D}" destId="{515F4ABE-058F-4A80-A5BB-3B852781658A}" srcOrd="4" destOrd="0" presId="urn:microsoft.com/office/officeart/2005/8/layout/chevron2"/>
    <dgm:cxn modelId="{61732403-7295-4CA1-ADA0-B7B164D6C0D0}" type="presParOf" srcId="{515F4ABE-058F-4A80-A5BB-3B852781658A}" destId="{DC2D1D15-EB22-49B9-B286-2922B6CFFC5B}" srcOrd="0" destOrd="0" presId="urn:microsoft.com/office/officeart/2005/8/layout/chevron2"/>
    <dgm:cxn modelId="{8E15DC9A-DB18-4B6F-924C-801CC6F4FD86}" type="presParOf" srcId="{515F4ABE-058F-4A80-A5BB-3B852781658A}" destId="{66723FDA-1228-4CD3-993C-7DACF212C634}" srcOrd="1" destOrd="0" presId="urn:microsoft.com/office/officeart/2005/8/layout/chevron2"/>
    <dgm:cxn modelId="{9459E2D6-ADA0-4C9D-804F-AAEC3D0A55DA}" type="presParOf" srcId="{E8263BC2-B97E-4E9E-B4C6-1D71892F558D}" destId="{1AD928A5-1E59-4FD8-A380-1B6D66182B9C}" srcOrd="5" destOrd="0" presId="urn:microsoft.com/office/officeart/2005/8/layout/chevron2"/>
    <dgm:cxn modelId="{A4201782-F1CB-413C-B539-1334C4F9C4AD}" type="presParOf" srcId="{E8263BC2-B97E-4E9E-B4C6-1D71892F558D}" destId="{E7885F5B-66BA-443A-B592-FCD5DC78CF88}" srcOrd="6" destOrd="0" presId="urn:microsoft.com/office/officeart/2005/8/layout/chevron2"/>
    <dgm:cxn modelId="{76C1C67B-F2D8-4734-8583-F79EB7F30872}" type="presParOf" srcId="{E7885F5B-66BA-443A-B592-FCD5DC78CF88}" destId="{07F7E1B9-3B33-4F3B-9D6E-6D646D49CEE1}" srcOrd="0" destOrd="0" presId="urn:microsoft.com/office/officeart/2005/8/layout/chevron2"/>
    <dgm:cxn modelId="{6AF69E52-0485-4E27-A3A6-EEDE4EF95D96}" type="presParOf" srcId="{E7885F5B-66BA-443A-B592-FCD5DC78CF88}" destId="{9C9AEDC3-C0BA-4BAC-803B-2E9380A3A8D8}" srcOrd="1" destOrd="0" presId="urn:microsoft.com/office/officeart/2005/8/layout/chevron2"/>
    <dgm:cxn modelId="{E32633B0-09D2-4ED1-B9E0-EE86FE0CE379}" type="presParOf" srcId="{E8263BC2-B97E-4E9E-B4C6-1D71892F558D}" destId="{988F19C9-02EE-4E0A-9942-E83FACA56813}" srcOrd="7" destOrd="0" presId="urn:microsoft.com/office/officeart/2005/8/layout/chevron2"/>
    <dgm:cxn modelId="{992A2346-7617-4144-B0D0-70A8E3296E4F}" type="presParOf" srcId="{E8263BC2-B97E-4E9E-B4C6-1D71892F558D}" destId="{0CDF75A4-538E-47E0-B876-268C51213B45}" srcOrd="8" destOrd="0" presId="urn:microsoft.com/office/officeart/2005/8/layout/chevron2"/>
    <dgm:cxn modelId="{639D4E58-AB53-4BC4-8198-A8AB2ECA26E6}" type="presParOf" srcId="{0CDF75A4-538E-47E0-B876-268C51213B45}" destId="{808E3DF9-F8EE-40B8-8D92-1911C9502D9B}" srcOrd="0" destOrd="0" presId="urn:microsoft.com/office/officeart/2005/8/layout/chevron2"/>
    <dgm:cxn modelId="{0E66AAD4-C2AE-4592-BD89-E07D9D892E97}" type="presParOf" srcId="{0CDF75A4-538E-47E0-B876-268C51213B45}" destId="{E84544D5-744F-4815-B351-11C2CF6B5DED}" srcOrd="1" destOrd="0" presId="urn:microsoft.com/office/officeart/2005/8/layout/chevron2"/>
    <dgm:cxn modelId="{EB6E85BD-443C-4FD8-AA39-D7F122DBF827}" type="presParOf" srcId="{E8263BC2-B97E-4E9E-B4C6-1D71892F558D}" destId="{25D5F41C-AB48-44D2-80A9-454487E0C5F4}" srcOrd="9" destOrd="0" presId="urn:microsoft.com/office/officeart/2005/8/layout/chevron2"/>
    <dgm:cxn modelId="{5155C219-EE1F-4CEB-B81E-8429DA92EE0C}" type="presParOf" srcId="{E8263BC2-B97E-4E9E-B4C6-1D71892F558D}" destId="{A83560E2-5DCD-4FE9-91DC-1B01C148DC7E}" srcOrd="10" destOrd="0" presId="urn:microsoft.com/office/officeart/2005/8/layout/chevron2"/>
    <dgm:cxn modelId="{E85B8603-A0CE-4F22-A283-5A6925D1F13D}" type="presParOf" srcId="{A83560E2-5DCD-4FE9-91DC-1B01C148DC7E}" destId="{44FBC5BA-C866-4BD9-86FC-804C10E84059}" srcOrd="0" destOrd="0" presId="urn:microsoft.com/office/officeart/2005/8/layout/chevron2"/>
    <dgm:cxn modelId="{ABD74018-7361-4CEF-A8CA-5875CF3CC491}" type="presParOf" srcId="{A83560E2-5DCD-4FE9-91DC-1B01C148DC7E}" destId="{3CCFAC29-AC24-4FF5-8C45-4F14CF8DCC43}" srcOrd="1" destOrd="0" presId="urn:microsoft.com/office/officeart/2005/8/layout/chevron2"/>
    <dgm:cxn modelId="{21D49018-B9D3-49A8-9E84-9FB8E697F9DF}" type="presParOf" srcId="{E8263BC2-B97E-4E9E-B4C6-1D71892F558D}" destId="{8145CD97-C314-48D8-9E7C-47BFA33D3022}" srcOrd="11" destOrd="0" presId="urn:microsoft.com/office/officeart/2005/8/layout/chevron2"/>
    <dgm:cxn modelId="{1D1FD12B-FEB6-4CDD-8859-7F3B9E259D20}" type="presParOf" srcId="{E8263BC2-B97E-4E9E-B4C6-1D71892F558D}" destId="{BFD69B2B-5490-4F54-B206-6DF7091CFA49}" srcOrd="12" destOrd="0" presId="urn:microsoft.com/office/officeart/2005/8/layout/chevron2"/>
    <dgm:cxn modelId="{7B242061-420E-41F5-86BA-774789D0A96F}" type="presParOf" srcId="{BFD69B2B-5490-4F54-B206-6DF7091CFA49}" destId="{F50BAE5A-4367-42C2-8532-AF90401E2387}" srcOrd="0" destOrd="0" presId="urn:microsoft.com/office/officeart/2005/8/layout/chevron2"/>
    <dgm:cxn modelId="{907CB1B2-5763-4A18-9AAA-FF419D990B8E}" type="presParOf" srcId="{BFD69B2B-5490-4F54-B206-6DF7091CFA49}" destId="{01A0B729-3A3D-40D1-AD9D-CDAC712C3705}" srcOrd="1" destOrd="0" presId="urn:microsoft.com/office/officeart/2005/8/layout/chevron2"/>
    <dgm:cxn modelId="{F1E77369-A7D3-4F9C-9085-3AD0048686AB}" type="presParOf" srcId="{E8263BC2-B97E-4E9E-B4C6-1D71892F558D}" destId="{5057B0C3-1F50-4E48-91C5-5EE6BFF1C769}" srcOrd="13" destOrd="0" presId="urn:microsoft.com/office/officeart/2005/8/layout/chevron2"/>
    <dgm:cxn modelId="{0819F88C-926F-4A68-9A9F-135DB9D4CD99}" type="presParOf" srcId="{E8263BC2-B97E-4E9E-B4C6-1D71892F558D}" destId="{17C5E6A1-9066-4063-9690-13E4EBDF54D3}" srcOrd="14" destOrd="0" presId="urn:microsoft.com/office/officeart/2005/8/layout/chevron2"/>
    <dgm:cxn modelId="{7BD491D6-C1A8-46E8-9637-0DBB72E80A80}" type="presParOf" srcId="{17C5E6A1-9066-4063-9690-13E4EBDF54D3}" destId="{A31B6D79-3CF6-4036-8045-E51D9D35A39A}" srcOrd="0" destOrd="0" presId="urn:microsoft.com/office/officeart/2005/8/layout/chevron2"/>
    <dgm:cxn modelId="{AFF34CE4-BAAF-4B69-BF90-CE673F47448A}" type="presParOf" srcId="{17C5E6A1-9066-4063-9690-13E4EBDF54D3}" destId="{4806C1C9-4F92-42BC-B6E8-80E74A74254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FF6045-D144-4E28-81B7-F20547B6BC23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B7B55-1E21-4DDB-8739-1CC47F9EC9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26D65-2313-4952-BFFD-634529D91F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9BAB-95E3-40FE-A424-CC2FB639804A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AEA1-0446-4748-BDA8-41031DFEFD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F354-DE17-42E6-BFB5-FC578637A4F6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CA44-8EEA-4B83-97D1-7B433BB9B9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3657-B89C-4D00-9ED5-C194B8EEFE4D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0CC3-C9BF-4D14-AEF5-A517BBCC4E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037F-B3F7-4254-9B4C-4FFDD62AF41C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A894-A12D-4787-B24B-0C6F173599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76CD-94C1-44F4-A53C-5C720B47E240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20C8-5450-4589-B5F3-12F4211B43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74C8-D4D4-43CB-B8E8-F56B31BAD943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BF33-9A09-43A8-89E7-98D8A5CEE1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9AE7-8295-4123-A7A7-7DFB8C2AFB4A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C212-4381-4FAB-BAD0-788E4CA48A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343FC-7CEE-4FAB-B606-43C64AD7D44A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E3DE-A2AA-4A07-90CE-3F377F996C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277C-1BE8-499A-B80C-B70091E07FDB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6EAC-6B0F-4434-98FD-423B8B251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75550-4FA3-4ACC-8E1B-EFA577B97E7F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D7C3-3028-45D9-A06C-E4C15EFE14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C2CA-C25D-450E-8EAF-B790B8E3627A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3165-9187-40F1-B3A5-C08A5D0F05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6F74C2-5BE8-4171-B9D7-D39056EB4D09}" type="datetimeFigureOut">
              <a:rPr lang="ru-RU"/>
              <a:pPr>
                <a:defRPr/>
              </a:pPr>
              <a:t>26.02.2013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088E56-C9E9-4920-A5D3-851F3D44C5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88" r:id="rId4"/>
    <p:sldLayoutId id="2147483694" r:id="rId5"/>
    <p:sldLayoutId id="2147483689" r:id="rId6"/>
    <p:sldLayoutId id="2147483695" r:id="rId7"/>
    <p:sldLayoutId id="2147483696" r:id="rId8"/>
    <p:sldLayoutId id="2147483697" r:id="rId9"/>
    <p:sldLayoutId id="2147483690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Airforce_Museum_Berlin-Gatow_326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uk.wikipedia.org/wiki/%D0%A4%D0%B0%D0%B9%D0%BB:Possible_PDM_signal_labeled_as_Sputnik_by_NASA.ogg" TargetMode="External"/><Relationship Id="rId7" Type="http://schemas.openxmlformats.org/officeDocument/2006/relationships/image" Target="../media/image36.jpeg"/><Relationship Id="rId12" Type="http://schemas.openxmlformats.org/officeDocument/2006/relationships/image" Target="../media/image3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hyperlink" Target="http://uk.wikipedia.org/wiki/%D0%A4%D0%B0%D0%B9%D0%BB:Korolev-museum-zhytomyr.jpg" TargetMode="External"/><Relationship Id="rId5" Type="http://schemas.openxmlformats.org/officeDocument/2006/relationships/hyperlink" Target="http://uk.wikipedia.org/wiki/%D0%A4%D0%B0%D0%B9%D0%BB:Soviet_Union-1969-Stamp-0.10._Sergei_Korolev.jpg" TargetMode="External"/><Relationship Id="rId10" Type="http://schemas.openxmlformats.org/officeDocument/2006/relationships/image" Target="../media/image38.jpeg"/><Relationship Id="rId4" Type="http://schemas.openxmlformats.org/officeDocument/2006/relationships/image" Target="../media/image34.png"/><Relationship Id="rId9" Type="http://schemas.openxmlformats.org/officeDocument/2006/relationships/hyperlink" Target="http://uk.wikipedia.org/wiki/%D0%A4%D0%B0%D0%B9%D0%BB:Korolyov_in_cockpit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h.ua/story/289951/" TargetMode="External"/><Relationship Id="rId2" Type="http://schemas.openxmlformats.org/officeDocument/2006/relationships/hyperlink" Target="http://www.univ.kiev.ua/ua/geninf/his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hsociety.kiev.ua/" TargetMode="External"/><Relationship Id="rId4" Type="http://schemas.openxmlformats.org/officeDocument/2006/relationships/hyperlink" Target="mailto:Kravchukm@narod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8643998" cy="235745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0070C0"/>
                </a:solidFill>
              </a:rPr>
              <a:t>Кравчук Михайло Пилипович – видатний український математик </a:t>
            </a:r>
            <a:br>
              <a:rPr lang="uk-UA" sz="4800" b="1" dirty="0" smtClean="0">
                <a:solidFill>
                  <a:srgbClr val="0070C0"/>
                </a:solidFill>
              </a:rPr>
            </a:br>
            <a:r>
              <a:rPr lang="uk-UA" sz="4800" b="1" i="1" dirty="0" smtClean="0"/>
              <a:t>(до 120 річчя з дня народження М. Кравчука)</a:t>
            </a:r>
            <a:br>
              <a:rPr lang="uk-UA" sz="4800" b="1" i="1" dirty="0" smtClean="0"/>
            </a:br>
            <a:r>
              <a:rPr lang="uk-UA" sz="4800" dirty="0" smtClean="0"/>
              <a:t/>
            </a:r>
            <a:br>
              <a:rPr lang="uk-UA" sz="4800" dirty="0" smtClean="0"/>
            </a:b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857250" y="928688"/>
            <a:ext cx="7643813" cy="50720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Сторінка 2.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Викладацька і наукова робота</a:t>
            </a:r>
            <a:endParaRPr lang="ru-RU" sz="3200" dirty="0">
              <a:solidFill>
                <a:srgbClr val="007E3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Викладацька і наукова робота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uk-UA" b="1" i="1" smtClean="0"/>
              <a:t>	</a:t>
            </a:r>
            <a:r>
              <a:rPr lang="uk-UA" sz="2800" b="1" i="1" smtClean="0"/>
              <a:t>5 вересня 1917 р</a:t>
            </a:r>
            <a:r>
              <a:rPr lang="uk-UA" sz="2800" b="1" smtClean="0"/>
              <a:t>. прочитав свою першу (так звану випробну) лекцію з предмету чистої математики «Про функції, що справджують теорему додавання»</a:t>
            </a:r>
          </a:p>
          <a:p>
            <a:pPr marL="0" indent="0" eaLnBrk="1" hangingPunct="1">
              <a:spcBef>
                <a:spcPts val="1200"/>
              </a:spcBef>
              <a:buFont typeface="Wingdings 2" pitchFamily="18" charset="2"/>
              <a:buNone/>
            </a:pPr>
            <a:endParaRPr lang="uk-UA" sz="2800" b="1" smtClean="0"/>
          </a:p>
          <a:p>
            <a:pPr marL="0" indent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uk-UA" sz="2800" b="1" smtClean="0"/>
              <a:t> 	</a:t>
            </a:r>
            <a:r>
              <a:rPr lang="uk-UA" sz="2800" b="1" i="1" smtClean="0"/>
              <a:t>19 вересня </a:t>
            </a:r>
            <a:r>
              <a:rPr lang="uk-UA" sz="2800" b="1" smtClean="0"/>
              <a:t>(два тижні пізніше) — першу лекцію з питань теорії множин і одержав звання приват-доцента.</a:t>
            </a:r>
            <a:endParaRPr lang="ru-RU" sz="2800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Викладацька і наукова робота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31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1800" b="1" i="1" smtClean="0"/>
              <a:t>		1918 – 1920 рр</a:t>
            </a:r>
            <a:r>
              <a:rPr lang="uk-UA" sz="1800" smtClean="0"/>
              <a:t>. – працює приват-доцентом Київського університету св. Володимира.</a:t>
            </a:r>
          </a:p>
          <a:p>
            <a:pPr eaLnBrk="1" hangingPunct="1"/>
            <a:endParaRPr lang="ru-RU" smtClean="0"/>
          </a:p>
        </p:txBody>
      </p:sp>
      <p:pic>
        <p:nvPicPr>
          <p:cNvPr id="21508" name="Picture 2" descr="C:\Users\Котя\Desktop\17sСтуденти Київського державного університету. 1936 р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786063"/>
            <a:ext cx="29622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Котя\Desktop\18sЗасідання Вченої ради відновленого Київського університету. 1934 р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71750"/>
            <a:ext cx="421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Котя\Desktop\Учасники математичного семінару академіка Д.О. Граве. 1930 р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643438"/>
            <a:ext cx="3133725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214313" y="5857875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 pitchFamily="34" charset="0"/>
              </a:rPr>
              <a:t>Студенти університету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21512" name="Прямоугольник 7"/>
          <p:cNvSpPr>
            <a:spLocks noChangeArrowheads="1"/>
          </p:cNvSpPr>
          <p:nvPr/>
        </p:nvSpPr>
        <p:spPr bwMode="auto">
          <a:xfrm>
            <a:off x="6215063" y="5000625"/>
            <a:ext cx="2786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Franklin Gothic Book" pitchFamily="34" charset="0"/>
              </a:rPr>
              <a:t>Засідання Вченої ради відновленого Київського університету,1934 р.</a:t>
            </a:r>
          </a:p>
        </p:txBody>
      </p:sp>
      <p:sp>
        <p:nvSpPr>
          <p:cNvPr id="21513" name="Прямоугольник 8"/>
          <p:cNvSpPr>
            <a:spLocks noChangeArrowheads="1"/>
          </p:cNvSpPr>
          <p:nvPr/>
        </p:nvSpPr>
        <p:spPr bwMode="auto">
          <a:xfrm>
            <a:off x="3071813" y="2643188"/>
            <a:ext cx="18573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Franklin Gothic Book" pitchFamily="34" charset="0"/>
              </a:rPr>
              <a:t>Учасники математичного семінару академіка </a:t>
            </a:r>
          </a:p>
          <a:p>
            <a:pPr algn="just"/>
            <a:r>
              <a:rPr lang="ru-RU">
                <a:latin typeface="Franklin Gothic Book" pitchFamily="34" charset="0"/>
              </a:rPr>
              <a:t>Д.О. Граве. </a:t>
            </a:r>
          </a:p>
          <a:p>
            <a:pPr algn="just"/>
            <a:r>
              <a:rPr lang="ru-RU">
                <a:latin typeface="Franklin Gothic Book" pitchFamily="34" charset="0"/>
              </a:rPr>
              <a:t>1930 р.</a:t>
            </a:r>
          </a:p>
          <a:p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Викладацька і наукова робота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74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010"/>
                <a:gridCol w="477679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7E39"/>
                          </a:solidFill>
                        </a:rPr>
                        <a:t>Викладає математичні предмети в м. Київ</a:t>
                      </a:r>
                      <a:endParaRPr lang="ru-RU" dirty="0">
                        <a:solidFill>
                          <a:srgbClr val="007E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rgbClr val="007E39"/>
                          </a:solidFill>
                        </a:rPr>
                        <a:t>Працює на розбудову науки</a:t>
                      </a:r>
                      <a:endParaRPr lang="ru-RU" dirty="0">
                        <a:solidFill>
                          <a:srgbClr val="007E3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b="1" dirty="0" smtClean="0"/>
                        <a:t>1 та 2 українських гімназіях (у новостворених)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b="1" dirty="0" smtClean="0"/>
                        <a:t>член Українського наукового товариства у Києві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b="1" dirty="0" smtClean="0"/>
                        <a:t>українському народному університеті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uk-UA" b="1" dirty="0" smtClean="0"/>
                        <a:t>співробітник створеної 1918 року Української академії наук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b="1" i="0" dirty="0" smtClean="0"/>
                        <a:t>політехнічному, архітектурному, ветеринарно-зоотехнічному, сільськогосподарському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b="1" i="0" dirty="0" smtClean="0"/>
                        <a:t>інститутах</a:t>
                      </a:r>
                      <a:endParaRPr lang="ru-RU" b="1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uk-UA" b="1" i="0" dirty="0" smtClean="0"/>
                        <a:t>1920 рік — член комісії математичної термінології при Інституті наукової мови УАН</a:t>
                      </a:r>
                      <a:endParaRPr lang="ru-RU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b="1" dirty="0" smtClean="0"/>
                        <a:t>електротехнічній школі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uk-UA" b="1" dirty="0" smtClean="0"/>
                        <a:t>член фізико-математичного товариства при Київському університеті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857250" y="928688"/>
            <a:ext cx="7643813" cy="50720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Сторінка 3.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Стрімкий злет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Стрімкий злет </a:t>
            </a:r>
            <a:r>
              <a:rPr lang="uk-UA" sz="1800" dirty="0" smtClean="0">
                <a:solidFill>
                  <a:schemeClr val="tx1"/>
                </a:solidFill>
              </a:rPr>
              <a:t>(</a:t>
            </a:r>
            <a:r>
              <a:rPr lang="uk-UA" sz="1800" dirty="0" smtClean="0"/>
              <a:t>1929 – 37 рр.– найплідніші в творчості М. Кравчука).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28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24863" cy="671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Стрімкий злет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03" name="Picture 5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908050"/>
            <a:ext cx="62960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250825" y="5300663"/>
            <a:ext cx="86074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На семінарі (червень, 1935). </a:t>
            </a:r>
          </a:p>
          <a:p>
            <a:r>
              <a:rPr lang="ru-RU">
                <a:latin typeface="Franklin Gothic Book" pitchFamily="34" charset="0"/>
              </a:rPr>
              <a:t>Зліва направо (сидять): М. Бик, Д. Граве, Т. Леві-Чівіта (Італія), Г. Пфейфер, </a:t>
            </a:r>
          </a:p>
          <a:p>
            <a:r>
              <a:rPr lang="ru-RU">
                <a:latin typeface="Franklin Gothic Book" pitchFamily="34" charset="0"/>
              </a:rPr>
              <a:t>М. Кравчук, М. Орлов; </a:t>
            </a:r>
          </a:p>
          <a:p>
            <a:r>
              <a:rPr lang="ru-RU">
                <a:latin typeface="Franklin Gothic Book" pitchFamily="34" charset="0"/>
              </a:rPr>
              <a:t>(стоять):  Ю. Соколов, В. Дяченко, К. Бреус, В. Можар, О. Смогоржевський, Є. Ремез, А. Наумов, Й. Погребиський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50" y="928688"/>
            <a:ext cx="7858125" cy="515143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007E39"/>
                </a:solidFill>
              </a:rPr>
              <a:t>Сторінка 4. Спогади студентів про вчителя…</a:t>
            </a:r>
            <a:endParaRPr lang="ru-RU" dirty="0" smtClean="0">
              <a:solidFill>
                <a:srgbClr val="007E3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929718" cy="13287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Спогади студентів про вчителя…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600" dirty="0" smtClean="0"/>
              <a:t>На його лекціях ніколи не було вільного місця, слухати його лекції приходили також біологи, хіміки, філософи, філологи, робітники…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928813"/>
            <a:ext cx="8643938" cy="3786187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300" b="1" dirty="0" smtClean="0"/>
              <a:t>		Павло Бондаренко</a:t>
            </a:r>
            <a:r>
              <a:rPr lang="uk-UA" sz="2300" dirty="0" smtClean="0"/>
              <a:t> </a:t>
            </a:r>
            <a:r>
              <a:rPr lang="uk-UA" sz="2300" b="1" i="1" dirty="0" smtClean="0"/>
              <a:t>(колишній студент Київського університету)</a:t>
            </a:r>
            <a:r>
              <a:rPr lang="uk-UA" sz="2300" dirty="0" smtClean="0"/>
              <a:t> : </a:t>
            </a:r>
            <a:endParaRPr lang="ru-RU" sz="2300" dirty="0" smtClean="0"/>
          </a:p>
          <a:p>
            <a:pPr lvl="1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300" dirty="0" smtClean="0"/>
              <a:t>	 «Лекції його – живі, дотепні: «Не думайте, що нескінченно малі – бідні змістом об’єкти, що всі вони – одноманітні та сірі як коти поночі…” — преамбула до порівняння нескінченно малих…»</a:t>
            </a:r>
          </a:p>
          <a:p>
            <a:pPr lvl="1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300" dirty="0" smtClean="0"/>
          </a:p>
          <a:p>
            <a:pPr lvl="1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23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300" b="1" dirty="0" smtClean="0"/>
              <a:t>		</a:t>
            </a:r>
            <a:r>
              <a:rPr lang="uk-UA" sz="2300" b="1" dirty="0" smtClean="0"/>
              <a:t>Валерій Ревуцький</a:t>
            </a:r>
            <a:r>
              <a:rPr lang="uk-UA" sz="2300" dirty="0" smtClean="0"/>
              <a:t> ( Канада 2002) :  </a:t>
            </a:r>
          </a:p>
          <a:p>
            <a:pPr lvl="1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300" dirty="0" smtClean="0"/>
              <a:t>	«… Я не є математик, але колись був студентом Київського політехнічного інституту, де він викладав… У 1929 році мені судилося бути присутнім на лекції академіка М. Кравчука в Київському політехнічному інституті, де він читав лекції з вищої математики. ..лекція… розрахована на студентів нашого інституту, проте на лекцію прийшло багато студентів з Київського університету..»</a:t>
            </a:r>
            <a:endParaRPr lang="ru-RU" sz="23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Спогади студентів про вчителя…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38" y="1214438"/>
            <a:ext cx="6572250" cy="5286375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	Колишній студент Київського авіаційного інституту, пізніше – полковник </a:t>
            </a:r>
            <a:r>
              <a:rPr lang="uk-UA" b="1" dirty="0" smtClean="0"/>
              <a:t>М. Железняк</a:t>
            </a:r>
            <a:r>
              <a:rPr lang="uk-UA" dirty="0" smtClean="0"/>
              <a:t>:</a:t>
            </a:r>
            <a:endParaRPr lang="ru-RU" dirty="0" smtClean="0"/>
          </a:p>
          <a:p>
            <a:pPr lvl="1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«..Завжди бадьорий, з лагідним голосом і чіткою мовою... Думки його чітко нанизувались на якийсь стрижень, випливали одна з іншої, наче рядки в талановитого поета…Мабуть, це дійсно була Людина – особистість – академік  </a:t>
            </a:r>
            <a:r>
              <a:rPr lang="uk-UA" cap="all" dirty="0" smtClean="0"/>
              <a:t>Кравчук </a:t>
            </a:r>
            <a:r>
              <a:rPr lang="uk-UA" dirty="0" smtClean="0"/>
              <a:t>”.</a:t>
            </a:r>
          </a:p>
          <a:p>
            <a:pPr lvl="1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		Вероніка Черняхівська</a:t>
            </a:r>
            <a:r>
              <a:rPr lang="uk-UA" dirty="0" smtClean="0"/>
              <a:t> (в майбутньому обдарована поетеса)</a:t>
            </a:r>
            <a:r>
              <a:rPr lang="uk-UA" b="1" dirty="0" smtClean="0"/>
              <a:t>:</a:t>
            </a:r>
            <a:r>
              <a:rPr lang="uk-UA" dirty="0" smtClean="0"/>
              <a:t> </a:t>
            </a:r>
          </a:p>
          <a:p>
            <a:pPr lvl="1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«…подивився своїми темними м’якими очима так гарно, усміхнувся якоюсь блискучою усмішкою, що, звичайно, я простила йому і тригонометрію, і його улюблені  (фі) і логарифми… </a:t>
            </a:r>
          </a:p>
          <a:p>
            <a:pPr lvl="1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		Надія Суровцова</a:t>
            </a:r>
            <a:r>
              <a:rPr lang="uk-UA" dirty="0" smtClean="0"/>
              <a:t> (українська громадська діячка, публіцист, довголітній політв’язень): </a:t>
            </a:r>
          </a:p>
          <a:p>
            <a:pPr lvl="1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«…мене вабило, що він викладав вищу математику українською мовою».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00313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B050"/>
                </a:solidFill>
              </a:rPr>
              <a:t>«Моя любов - Україна і математика» - таким було його кредо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3116"/>
            <a:ext cx="8686800" cy="3937009"/>
          </a:xfrm>
        </p:spPr>
        <p:txBody>
          <a:bodyPr>
            <a:normAutofit/>
          </a:bodyPr>
          <a:lstStyle/>
          <a:p>
            <a:pPr lvl="5" algn="just">
              <a:defRPr/>
            </a:pPr>
            <a:r>
              <a:rPr lang="ru-RU" dirty="0" smtClean="0">
                <a:solidFill>
                  <a:srgbClr val="0070C0"/>
                </a:solidFill>
              </a:rPr>
              <a:t>                       	</a:t>
            </a:r>
            <a:r>
              <a:rPr lang="ru-RU" b="1" dirty="0" smtClean="0">
                <a:solidFill>
                  <a:srgbClr val="007E39"/>
                </a:solidFill>
              </a:rPr>
              <a:t>Михайло  Кравчук </a:t>
            </a:r>
            <a:r>
              <a:rPr lang="ru-RU" b="1" dirty="0" smtClean="0"/>
              <a:t>– математик                       </a:t>
            </a:r>
          </a:p>
          <a:p>
            <a:pPr lvl="5" algn="just">
              <a:defRPr/>
            </a:pPr>
            <a:r>
              <a:rPr lang="ru-RU" b="1" dirty="0" smtClean="0"/>
              <a:t>                       	широкого масштабу.  Його  ім’я     </a:t>
            </a:r>
          </a:p>
          <a:p>
            <a:pPr lvl="5" algn="just">
              <a:defRPr/>
            </a:pPr>
            <a:r>
              <a:rPr lang="ru-RU" b="1" dirty="0" smtClean="0"/>
              <a:t>                       	добре  відоме  у світовій   </a:t>
            </a:r>
          </a:p>
          <a:p>
            <a:pPr lvl="5" algn="just">
              <a:defRPr/>
            </a:pPr>
            <a:r>
              <a:rPr lang="ru-RU" b="1" dirty="0" smtClean="0"/>
              <a:t>                     	математичній науці. Світ не знав</a:t>
            </a:r>
          </a:p>
          <a:p>
            <a:pPr lvl="5" algn="just">
              <a:defRPr/>
            </a:pPr>
            <a:r>
              <a:rPr lang="ru-RU" b="1" dirty="0" smtClean="0"/>
              <a:t>                       	лише, що він – українець.</a:t>
            </a:r>
          </a:p>
          <a:p>
            <a:pPr lvl="5" algn="just">
              <a:defRPr/>
            </a:pPr>
            <a:r>
              <a:rPr lang="ru-RU" b="1" dirty="0" smtClean="0"/>
              <a:t> 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 smtClean="0"/>
              <a:t>Є.Сенета (Австралія)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2" descr="D:\Лілія\рабочий стол 24.05.12\матем кравчук\14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813" y="2000250"/>
            <a:ext cx="2517775" cy="33575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Спогади студентів про вчителя…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43063"/>
            <a:ext cx="2857500" cy="4000500"/>
          </a:xfrm>
        </p:spPr>
        <p:txBody>
          <a:bodyPr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/>
              <a:t>		</a:t>
            </a:r>
            <a:r>
              <a:rPr lang="uk-UA" sz="2600" dirty="0" smtClean="0"/>
              <a:t>У важку смугу економічної розрухи й суспільно-політичного хаосу на межі 20-х років М. Кравчук з молодою дружиною Есфірою (одружились вони 1918 р.) виїздить на село. У 1919-1921 рр. він був викладачем і директором школи в с. Саварці (на Богуславщині).</a:t>
            </a:r>
            <a:endParaRPr lang="ru-RU" dirty="0"/>
          </a:p>
        </p:txBody>
      </p:sp>
      <p:pic>
        <p:nvPicPr>
          <p:cNvPr id="5" name="Picture 2" descr="D:\Лілія\рабочий стол 24.05.12\матем кравчук\виховний захід Кравчук на 20.09.12 мій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428750"/>
            <a:ext cx="5357813" cy="42862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285750" y="5929313"/>
            <a:ext cx="7929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Franklin Gothic Book" pitchFamily="34" charset="0"/>
              </a:rPr>
              <a:t>	М. Кравчук з родиною. Одеса, 1935. Зліва направо: син Євген,</a:t>
            </a:r>
            <a:br>
              <a:rPr lang="ru-RU">
                <a:latin typeface="Franklin Gothic Book" pitchFamily="34" charset="0"/>
              </a:rPr>
            </a:br>
            <a:r>
              <a:rPr lang="ru-RU">
                <a:latin typeface="Franklin Gothic Book" pitchFamily="34" charset="0"/>
              </a:rPr>
              <a:t>М. Кравчук із дочкою Наталкою, Есфір Йосипівна (1894—1957) — дружина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785813" y="785813"/>
            <a:ext cx="7572375" cy="54467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Сторінка 5.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Здобутки учнів М. Кравчука</a:t>
            </a:r>
            <a:endParaRPr lang="ru-RU" sz="3200" dirty="0">
              <a:solidFill>
                <a:srgbClr val="007E3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Здобутки учнів М. Кравчука</a:t>
            </a:r>
            <a:r>
              <a:rPr lang="ru-RU" dirty="0" smtClean="0">
                <a:solidFill>
                  <a:srgbClr val="007E39"/>
                </a:solidFill>
              </a:rPr>
              <a:t/>
            </a:r>
            <a:br>
              <a:rPr lang="ru-RU" dirty="0" smtClean="0">
                <a:solidFill>
                  <a:srgbClr val="007E39"/>
                </a:solidFill>
              </a:rPr>
            </a:br>
            <a:r>
              <a:rPr lang="ru-RU" dirty="0" smtClean="0"/>
              <a:t>Архип Михайлович Люлька </a:t>
            </a:r>
            <a:r>
              <a:rPr lang="ru-RU" sz="2700" dirty="0" smtClean="0"/>
              <a:t>(1908—1984рр.)</a:t>
            </a:r>
            <a:endParaRPr lang="ru-RU" sz="2700" dirty="0"/>
          </a:p>
        </p:txBody>
      </p:sp>
      <p:pic>
        <p:nvPicPr>
          <p:cNvPr id="31747" name="Содержимое 3" descr="http://www.universum.lviv.ua/archive/journal/2008/lulka_fot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88" y="1714500"/>
            <a:ext cx="2357437" cy="3500438"/>
          </a:xfrm>
        </p:spPr>
      </p:pic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785813" y="1571625"/>
            <a:ext cx="421481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Генеральний конструктор авіаційної техніки СССР, автор конструкції першого в світі двоконтурного турбореактивного двигуна, творець літаків з надзвуковою швидкістю.</a:t>
            </a:r>
          </a:p>
          <a:p>
            <a:r>
              <a:rPr lang="ru-RU">
                <a:latin typeface="Franklin Gothic Book" pitchFamily="34" charset="0"/>
              </a:rPr>
              <a:t>академік АН СССР, </a:t>
            </a:r>
          </a:p>
          <a:p>
            <a:r>
              <a:rPr lang="ru-RU">
                <a:latin typeface="Franklin Gothic Book" pitchFamily="34" charset="0"/>
              </a:rPr>
              <a:t>Герой Соціалістичної Праці, лауреат Ленінської та державних премій</a:t>
            </a:r>
            <a:endParaRPr lang="uk-UA">
              <a:latin typeface="Franklin Gothic Book" pitchFamily="34" charset="0"/>
              <a:cs typeface="Arial" charset="0"/>
            </a:endParaRPr>
          </a:p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31749" name="Рисунок 5" descr="http://upload.wikimedia.org/wikipedia/commons/thumb/1/16/Airforce_Museum_Berlin-Gatow_326.JPG/250px-Airforce_Museum_Berlin-Gatow_326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357688"/>
            <a:ext cx="4143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1"/>
          <p:cNvSpPr>
            <a:spLocks noChangeArrowheads="1"/>
          </p:cNvSpPr>
          <p:nvPr/>
        </p:nvSpPr>
        <p:spPr bwMode="auto">
          <a:xfrm>
            <a:off x="4929188" y="5572125"/>
            <a:ext cx="364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uk-UA">
                <a:latin typeface="Franklin Gothic Book" pitchFamily="34" charset="0"/>
                <a:cs typeface="Times New Roman" pitchFamily="18" charset="0"/>
              </a:rPr>
              <a:t>Двигун АЛ-21 Ф3 конструкції А. М. Люльки.</a:t>
            </a:r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endParaRPr lang="uk-UA">
              <a:latin typeface="Franklin Gothic Medium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Здобутки учнів М. Кравчука</a:t>
            </a:r>
            <a:r>
              <a:rPr lang="ru-RU" dirty="0" smtClean="0">
                <a:solidFill>
                  <a:srgbClr val="007E39"/>
                </a:solidFill>
              </a:rPr>
              <a:t/>
            </a:r>
            <a:br>
              <a:rPr lang="ru-RU" dirty="0" smtClean="0">
                <a:solidFill>
                  <a:srgbClr val="007E39"/>
                </a:solidFill>
              </a:rPr>
            </a:br>
            <a:r>
              <a:rPr lang="ru-RU" dirty="0" smtClean="0"/>
              <a:t>Архип Михайлович Люлька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714500"/>
            <a:ext cx="8634412" cy="1928813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>
                <a:solidFill>
                  <a:srgbClr val="FF0000"/>
                </a:solidFill>
              </a:rPr>
              <a:t>	</a:t>
            </a:r>
            <a:r>
              <a:rPr lang="ru-RU" sz="3700" dirty="0" smtClean="0">
                <a:solidFill>
                  <a:srgbClr val="FF0000"/>
                </a:solidFill>
              </a:rPr>
              <a:t>	</a:t>
            </a:r>
            <a:r>
              <a:rPr lang="ru-RU" sz="2600" dirty="0" smtClean="0">
                <a:solidFill>
                  <a:schemeClr val="tx1"/>
                </a:solidFill>
              </a:rPr>
              <a:t>В період 1965-1985 рр. розроблений під керівництвом генерального конструктора академіка А.М. Люльки турбореактивний двигун третього покоління.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6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	Двигун АЛ-31Ф, АЛ-21Ф-3 встановлені на літаках фронтової авіації.	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700" dirty="0" smtClean="0">
                <a:solidFill>
                  <a:schemeClr val="tx1"/>
                </a:solidFill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3700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 l="1680" t="2209" r="1680" b="2209"/>
          <a:stretch>
            <a:fillRect/>
          </a:stretch>
        </p:blipFill>
        <p:spPr bwMode="auto">
          <a:xfrm>
            <a:off x="714375" y="3603625"/>
            <a:ext cx="35131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 l="1680" t="2217" r="1680" b="2217"/>
          <a:stretch>
            <a:fillRect/>
          </a:stretch>
        </p:blipFill>
        <p:spPr bwMode="auto">
          <a:xfrm>
            <a:off x="4838700" y="3643313"/>
            <a:ext cx="33909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1785938" y="3857625"/>
            <a:ext cx="1550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Літак "Су-7"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2775" name="Прямоугольник 7"/>
          <p:cNvSpPr>
            <a:spLocks noChangeArrowheads="1"/>
          </p:cNvSpPr>
          <p:nvPr/>
        </p:nvSpPr>
        <p:spPr bwMode="auto">
          <a:xfrm>
            <a:off x="6072188" y="3929063"/>
            <a:ext cx="1677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Літак "Су-17"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3"/>
          <a:srcRect t="11316" b="11316"/>
          <a:stretch>
            <a:fillRect/>
          </a:stretch>
        </p:blipFill>
        <p:spPr bwMode="auto">
          <a:xfrm>
            <a:off x="500063" y="2786063"/>
            <a:ext cx="350043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Здобутки учнів М. Кравчука</a:t>
            </a:r>
            <a:r>
              <a:rPr lang="ru-RU" dirty="0" smtClean="0">
                <a:solidFill>
                  <a:srgbClr val="007E39"/>
                </a:solidFill>
              </a:rPr>
              <a:t/>
            </a:r>
            <a:br>
              <a:rPr lang="ru-RU" dirty="0" smtClean="0">
                <a:solidFill>
                  <a:srgbClr val="007E39"/>
                </a:solidFill>
              </a:rPr>
            </a:br>
            <a:r>
              <a:rPr lang="ru-RU" dirty="0" smtClean="0"/>
              <a:t>Архип Михайлович Люлька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3" y="1285875"/>
            <a:ext cx="8777287" cy="1071563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	</a:t>
            </a:r>
            <a:r>
              <a:rPr lang="ru-RU" sz="7200" dirty="0" smtClean="0">
                <a:solidFill>
                  <a:schemeClr val="tx1"/>
                </a:solidFill>
              </a:rPr>
              <a:t>Двигуни  встановлюютьсяі на винищувачі </a:t>
            </a:r>
            <a:r>
              <a:rPr lang="ru-RU" sz="7200" b="1" dirty="0" smtClean="0"/>
              <a:t>Су-27</a:t>
            </a:r>
            <a:r>
              <a:rPr lang="ru-RU" sz="7200" dirty="0" smtClean="0">
                <a:solidFill>
                  <a:schemeClr val="tx1"/>
                </a:solidFill>
              </a:rPr>
              <a:t>, палубні винищувачі</a:t>
            </a:r>
            <a:r>
              <a:rPr lang="ru-RU" sz="7200" b="1" dirty="0" smtClean="0">
                <a:solidFill>
                  <a:schemeClr val="tx1"/>
                </a:solidFill>
              </a:rPr>
              <a:t> Су-33</a:t>
            </a:r>
            <a:r>
              <a:rPr lang="ru-RU" sz="7200" dirty="0" smtClean="0">
                <a:solidFill>
                  <a:schemeClr val="tx1"/>
                </a:solidFill>
              </a:rPr>
              <a:t>, багатоцільові винищувачі </a:t>
            </a:r>
            <a:r>
              <a:rPr lang="ru-RU" sz="7200" b="1" dirty="0" smtClean="0">
                <a:solidFill>
                  <a:schemeClr val="tx1"/>
                </a:solidFill>
              </a:rPr>
              <a:t>Су-35, Су-30МК, </a:t>
            </a:r>
            <a:r>
              <a:rPr lang="ru-RU" sz="7200" dirty="0" smtClean="0">
                <a:solidFill>
                  <a:schemeClr val="tx1"/>
                </a:solidFill>
              </a:rPr>
              <a:t>фронтові бомбордирувальники </a:t>
            </a:r>
            <a:r>
              <a:rPr lang="ru-RU" sz="7200" b="1" dirty="0" smtClean="0"/>
              <a:t>Су-34.</a:t>
            </a:r>
            <a:endParaRPr lang="ru-RU" sz="72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 		</a:t>
            </a:r>
            <a:r>
              <a:rPr lang="ru-RU" sz="7200" b="1" dirty="0" smtClean="0">
                <a:solidFill>
                  <a:schemeClr val="tx1"/>
                </a:solidFill>
              </a:rPr>
              <a:t>Цей двигун і сьогодні залишається одним із найкращих у світі для літаків фронтової авіації.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56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56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solidFill>
                  <a:srgbClr val="FF0000"/>
                </a:solidFill>
              </a:rPr>
              <a:t>		</a:t>
            </a:r>
            <a:endParaRPr lang="ru-RU" sz="6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/>
          <a:srcRect t="44595"/>
          <a:stretch>
            <a:fillRect/>
          </a:stretch>
        </p:blipFill>
        <p:spPr bwMode="auto">
          <a:xfrm>
            <a:off x="214313" y="4929188"/>
            <a:ext cx="428625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5"/>
          <a:srcRect t="22701"/>
          <a:stretch>
            <a:fillRect/>
          </a:stretch>
        </p:blipFill>
        <p:spPr bwMode="auto">
          <a:xfrm>
            <a:off x="4857750" y="3500438"/>
            <a:ext cx="42862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2000250" y="2857500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b="1">
                <a:latin typeface="Franklin Gothic Book" pitchFamily="34" charset="0"/>
              </a:rPr>
              <a:t>Літак «Су-30»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3800" name="Прямоугольник 7"/>
          <p:cNvSpPr>
            <a:spLocks noChangeArrowheads="1"/>
          </p:cNvSpPr>
          <p:nvPr/>
        </p:nvSpPr>
        <p:spPr bwMode="auto">
          <a:xfrm>
            <a:off x="5000625" y="5286375"/>
            <a:ext cx="178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Літак «Су-35» 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3801" name="Прямоугольник 10"/>
          <p:cNvSpPr>
            <a:spLocks noChangeArrowheads="1"/>
          </p:cNvSpPr>
          <p:nvPr/>
        </p:nvSpPr>
        <p:spPr bwMode="auto">
          <a:xfrm>
            <a:off x="1143000" y="5000625"/>
            <a:ext cx="169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Літак "Су-33»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Здобутки учнів М. Кравчука</a:t>
            </a:r>
            <a:r>
              <a:rPr lang="ru-RU" dirty="0" smtClean="0">
                <a:solidFill>
                  <a:srgbClr val="007E39"/>
                </a:solidFill>
              </a:rPr>
              <a:t/>
            </a:r>
            <a:br>
              <a:rPr lang="ru-RU" dirty="0" smtClean="0">
                <a:solidFill>
                  <a:srgbClr val="007E39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Сергій Корольов </a:t>
            </a:r>
            <a:r>
              <a:rPr lang="uk-UA" sz="2400" dirty="0" smtClean="0"/>
              <a:t>(1907-1966рр.) 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4819" name="Содержимое 6"/>
          <p:cNvSpPr>
            <a:spLocks noGrp="1"/>
          </p:cNvSpPr>
          <p:nvPr>
            <p:ph idx="1"/>
          </p:nvPr>
        </p:nvSpPr>
        <p:spPr>
          <a:xfrm>
            <a:off x="214313" y="1643063"/>
            <a:ext cx="5143500" cy="44370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mtClean="0"/>
              <a:t>	</a:t>
            </a:r>
            <a:r>
              <a:rPr lang="uk-UA" sz="1800" b="1" smtClean="0"/>
              <a:t>Сергій </a:t>
            </a:r>
            <a:r>
              <a:rPr lang="ru-RU" sz="1800" b="1" smtClean="0"/>
              <a:t>Павлович Корол</a:t>
            </a:r>
            <a:r>
              <a:rPr lang="uk-UA" sz="1800" b="1" smtClean="0"/>
              <a:t>ьо</a:t>
            </a:r>
            <a:r>
              <a:rPr lang="ru-RU" sz="1800" b="1" smtClean="0"/>
              <a:t>в</a:t>
            </a:r>
            <a:r>
              <a:rPr lang="ru-RU" sz="1800" smtClean="0"/>
              <a:t> – </a:t>
            </a:r>
            <a:r>
              <a:rPr lang="uk-UA" sz="1800" smtClean="0"/>
              <a:t>радянський вчений, конструктор.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1800" smtClean="0"/>
              <a:t>	Він створював радянську ракетно-космічну техніку, основоположник радянської космонавтики.</a:t>
            </a:r>
            <a:endParaRPr lang="ru-RU" sz="1800" smtClean="0"/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1800" smtClean="0"/>
              <a:t>	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1800" smtClean="0"/>
              <a:t>	Двічі Герой Соціалістичної праці, Лауреат Ленінської премії, академік наук СРСР. Підполковник.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1800" smtClean="0"/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1800" smtClean="0"/>
              <a:t> 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785938"/>
            <a:ext cx="1712912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Здобутки учнів М. Кравчука</a:t>
            </a:r>
            <a:r>
              <a:rPr lang="ru-RU" dirty="0" smtClean="0">
                <a:solidFill>
                  <a:srgbClr val="007E39"/>
                </a:solidFill>
              </a:rPr>
              <a:t/>
            </a:r>
            <a:br>
              <a:rPr lang="ru-RU" dirty="0" smtClean="0">
                <a:solidFill>
                  <a:srgbClr val="007E39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Сергій Корольов</a:t>
            </a:r>
            <a:endParaRPr lang="ru-RU" dirty="0"/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2857500"/>
            <a:ext cx="2444750" cy="2000250"/>
          </a:xfrm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 rot="10800000" flipV="1">
            <a:off x="214313" y="3286125"/>
            <a:ext cx="2346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Перший штучний супутник Землі</a:t>
            </a:r>
          </a:p>
        </p:txBody>
      </p:sp>
      <p:pic>
        <p:nvPicPr>
          <p:cNvPr id="35845" name="Picture 6" descr="Possible PDM signal labeled as Sputnik by NASA.ogg">
            <a:hlinkClick r:id="rId3" tooltip="Інформація про цей файл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713" y="-941388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9" descr="http://bits.wikimedia.org/static-1.20wmf3/skins/common/images/magnify-clip.png">
            <a:hlinkClick r:id="rId5" tooltip="Збільшити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3" y="1257300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 descr="D:\Лілія\рабочий стол 24.05.12\Кравчук найцікавіше\450px-Semyorka_Rocket_R7_by_Sergei_Korolyov_in_VDNH_Ostankino_RAF05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4000500"/>
            <a:ext cx="20716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3" descr="D:\Лілія\рабочий стол 24.05.12\Кравчук найцікавіше\800px-RIAN_archive_470895_Aircraft_model_designed_by_Sergei_KorolyovМодель одного из самолетов конструкции С. П. Королев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857250"/>
            <a:ext cx="27146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Прямоугольник 8"/>
          <p:cNvSpPr>
            <a:spLocks noChangeArrowheads="1"/>
          </p:cNvSpPr>
          <p:nvPr/>
        </p:nvSpPr>
        <p:spPr bwMode="auto">
          <a:xfrm>
            <a:off x="2643188" y="535781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Макет ракети «Восток» </a:t>
            </a:r>
          </a:p>
        </p:txBody>
      </p:sp>
      <p:pic>
        <p:nvPicPr>
          <p:cNvPr id="35850" name="Рисунок 9" descr="Korolyov in cockpit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1571625"/>
            <a:ext cx="23574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Рисунок 10" descr="http://upload.wikimedia.org/wikipedia/commons/thumb/0/04/Korolev-museum-zhytomyr.jpg/250px-Korolev-museum-zhytomyr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43625" y="4714875"/>
            <a:ext cx="2643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Прямоугольник 11"/>
          <p:cNvSpPr>
            <a:spLocks noChangeArrowheads="1"/>
          </p:cNvSpPr>
          <p:nvPr/>
        </p:nvSpPr>
        <p:spPr bwMode="auto">
          <a:xfrm>
            <a:off x="2571750" y="1643063"/>
            <a:ext cx="2786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 pitchFamily="34" charset="0"/>
              </a:rPr>
              <a:t>Планер «Коктебель» конструкції двох Сергіїв, Корольова й Іллюшина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5853" name="Rectangle 1"/>
          <p:cNvSpPr>
            <a:spLocks noChangeArrowheads="1"/>
          </p:cNvSpPr>
          <p:nvPr/>
        </p:nvSpPr>
        <p:spPr bwMode="auto">
          <a:xfrm>
            <a:off x="6357938" y="3857625"/>
            <a:ext cx="278606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r>
              <a:rPr lang="uk-UA" sz="1600">
                <a:latin typeface="Franklin Gothic Book" pitchFamily="34" charset="0"/>
                <a:cs typeface="Times New Roman" pitchFamily="18" charset="0"/>
              </a:rPr>
              <a:t>Музей космонавтики імені С. П. Корольова</a:t>
            </a:r>
            <a:endParaRPr lang="ru-RU" sz="1600">
              <a:latin typeface="Franklin Gothic Book" pitchFamily="34" charset="0"/>
              <a:cs typeface="Times New Roman" pitchFamily="18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35854" name="Rectangle 2"/>
          <p:cNvSpPr>
            <a:spLocks noChangeArrowheads="1"/>
          </p:cNvSpPr>
          <p:nvPr/>
        </p:nvSpPr>
        <p:spPr bwMode="auto">
          <a:xfrm>
            <a:off x="6357938" y="2928938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600">
                <a:latin typeface="Franklin Gothic Book" pitchFamily="34" charset="0"/>
                <a:cs typeface="Times New Roman" pitchFamily="18" charset="0"/>
              </a:rPr>
              <a:t>Модель одного з літаків конструкції Корольова</a:t>
            </a:r>
            <a:endParaRPr lang="uk-UA" sz="1600">
              <a:latin typeface="Franklin Gothic Boo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Здобутки учнів М. Кравчука</a:t>
            </a:r>
            <a:r>
              <a:rPr lang="ru-RU" dirty="0" smtClean="0">
                <a:solidFill>
                  <a:srgbClr val="007E39"/>
                </a:solidFill>
              </a:rPr>
              <a:t/>
            </a:r>
            <a:br>
              <a:rPr lang="ru-RU" dirty="0" smtClean="0">
                <a:solidFill>
                  <a:srgbClr val="007E39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Сергій Корольов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785938"/>
            <a:ext cx="4572000" cy="1214437"/>
          </a:xfrm>
        </p:spPr>
        <p:txBody>
          <a:bodyPr>
            <a:normAutofit/>
          </a:bodyPr>
          <a:lstStyle/>
          <a:p>
            <a:pPr marL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	1961 р</a:t>
            </a:r>
            <a:r>
              <a:rPr lang="uk-UA" sz="1800" dirty="0" smtClean="0">
                <a:solidFill>
                  <a:schemeClr val="tx1"/>
                </a:solidFill>
              </a:rPr>
              <a:t>ік. 12 квітня</a:t>
            </a:r>
            <a:r>
              <a:rPr lang="ru-RU" sz="1800" dirty="0" smtClean="0">
                <a:solidFill>
                  <a:schemeClr val="tx1"/>
                </a:solidFill>
              </a:rPr>
              <a:t>, перед стартом «Востока-1». Останні настанови головного конструктора перед стартом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7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686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5"/>
            <a:ext cx="42862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57563"/>
            <a:ext cx="434975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Прямоугольник 5"/>
          <p:cNvSpPr>
            <a:spLocks noChangeArrowheads="1"/>
          </p:cNvSpPr>
          <p:nvPr/>
        </p:nvSpPr>
        <p:spPr bwMode="auto">
          <a:xfrm>
            <a:off x="5643563" y="1928813"/>
            <a:ext cx="3357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	1964 г. Екіпаж Восход-1 з Корольовим С.П.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Здобутки учнів М. Кравчука</a:t>
            </a:r>
            <a:r>
              <a:rPr lang="ru-RU" dirty="0" smtClean="0">
                <a:solidFill>
                  <a:srgbClr val="007E39"/>
                </a:solidFill>
              </a:rPr>
              <a:t/>
            </a:r>
            <a:br>
              <a:rPr lang="ru-RU" dirty="0" smtClean="0">
                <a:solidFill>
                  <a:srgbClr val="007E39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Володимир Челомей(30.06.14-08.12.84)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428625" y="1500188"/>
            <a:ext cx="5500688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Челомей Володимир Миколайович </a:t>
            </a:r>
            <a:r>
              <a:rPr lang="ru-RU">
                <a:latin typeface="Franklin Gothic Book" pitchFamily="34" charset="0"/>
              </a:rPr>
              <a:t>– п</a:t>
            </a:r>
            <a:r>
              <a:rPr lang="uk-UA">
                <a:solidFill>
                  <a:srgbClr val="000000"/>
                </a:solidFill>
                <a:latin typeface="Franklin Gothic Book" pitchFamily="34" charset="0"/>
                <a:cs typeface="Times New Roman" pitchFamily="18" charset="0"/>
              </a:rPr>
              <a:t>ровідний  творець радянського «ядерного щита» , приймав участь у створенні ряду двигунів та ін. об’єктів ракетної, космічної і авіаційної техніки</a:t>
            </a:r>
          </a:p>
          <a:p>
            <a:endParaRPr lang="uk-UA">
              <a:solidFill>
                <a:srgbClr val="000000"/>
              </a:solidFill>
              <a:latin typeface="Franklin Gothic Book" pitchFamily="34" charset="0"/>
              <a:cs typeface="Times New Roman" pitchFamily="18" charset="0"/>
            </a:endParaRPr>
          </a:p>
          <a:p>
            <a:endParaRPr lang="uk-UA">
              <a:solidFill>
                <a:srgbClr val="000000"/>
              </a:solidFill>
              <a:latin typeface="Franklin Gothic Book" pitchFamily="34" charset="0"/>
              <a:cs typeface="Times New Roman" pitchFamily="18" charset="0"/>
            </a:endParaRPr>
          </a:p>
          <a:p>
            <a:endParaRPr lang="uk-UA">
              <a:solidFill>
                <a:srgbClr val="000000"/>
              </a:solidFill>
              <a:latin typeface="Franklin Gothic Book" pitchFamily="34" charset="0"/>
              <a:cs typeface="Times New Roman" pitchFamily="18" charset="0"/>
            </a:endParaRPr>
          </a:p>
          <a:p>
            <a:endParaRPr lang="uk-UA">
              <a:solidFill>
                <a:srgbClr val="000000"/>
              </a:solidFill>
              <a:latin typeface="Franklin Gothic Book" pitchFamily="34" charset="0"/>
              <a:cs typeface="Times New Roman" pitchFamily="18" charset="0"/>
            </a:endParaRPr>
          </a:p>
          <a:p>
            <a:r>
              <a:rPr lang="uk-UA">
                <a:latin typeface="Franklin Gothic Book" pitchFamily="34" charset="0"/>
              </a:rPr>
              <a:t>Доктор технічних наук, професор, академік АН СРСР, Двічі Герой Соціалістичної праці</a:t>
            </a:r>
          </a:p>
          <a:p>
            <a:r>
              <a:rPr lang="uk-UA">
                <a:latin typeface="Franklin Gothic Book" pitchFamily="34" charset="0"/>
              </a:rPr>
              <a:t>учений у</a:t>
            </a:r>
            <a:r>
              <a:rPr lang="ru-RU">
                <a:latin typeface="Franklin Gothic Book" pitchFamily="34" charset="0"/>
              </a:rPr>
              <a:t> </a:t>
            </a:r>
            <a:r>
              <a:rPr lang="uk-UA">
                <a:latin typeface="Franklin Gothic Book" pitchFamily="34" charset="0"/>
              </a:rPr>
              <a:t>галузі механіки</a:t>
            </a:r>
            <a:endParaRPr lang="ru-RU">
              <a:latin typeface="Franklin Gothic Book" pitchFamily="34" charset="0"/>
            </a:endParaRPr>
          </a:p>
          <a:p>
            <a:endParaRPr lang="uk-UA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uk-UA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uk-UA" sz="24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uk-UA" sz="2400">
              <a:cs typeface="Arial" charset="0"/>
            </a:endParaRPr>
          </a:p>
        </p:txBody>
      </p:sp>
      <p:pic>
        <p:nvPicPr>
          <p:cNvPr id="37892" name="Picture 2" descr="C:\Users\Котя\Desktop\Chelomey_V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1500188"/>
            <a:ext cx="22860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E39"/>
                </a:solidFill>
              </a:rPr>
              <a:t>Здобутки учнів М. Кравчука</a:t>
            </a:r>
            <a:r>
              <a:rPr lang="ru-RU" dirty="0" smtClean="0">
                <a:solidFill>
                  <a:srgbClr val="007E39"/>
                </a:solidFill>
              </a:rPr>
              <a:t/>
            </a:r>
            <a:br>
              <a:rPr lang="ru-RU" dirty="0" smtClean="0">
                <a:solidFill>
                  <a:srgbClr val="007E39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Володимир Челомей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63" y="1554163"/>
            <a:ext cx="5357812" cy="1089025"/>
          </a:xfrm>
        </p:spPr>
        <p:txBody>
          <a:bodyPr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2300" b="1" dirty="0" smtClean="0"/>
              <a:t>	В. Челомей</a:t>
            </a:r>
            <a:r>
              <a:rPr lang="uk-UA" sz="2300" dirty="0" smtClean="0"/>
              <a:t> – конструктор ракетно-космічної техніки</a:t>
            </a:r>
            <a:r>
              <a:rPr lang="ru-RU" sz="2300" dirty="0" smtClean="0"/>
              <a:t> </a:t>
            </a:r>
            <a:r>
              <a:rPr lang="uk-UA" sz="2300" dirty="0" smtClean="0"/>
              <a:t>— супутників «Протон», «Польот», «Космос-1267», орбітальних станцій «Салют-3» і</a:t>
            </a:r>
            <a:r>
              <a:rPr lang="ru-RU" sz="2300" dirty="0" smtClean="0"/>
              <a:t> </a:t>
            </a:r>
            <a:r>
              <a:rPr lang="uk-UA" sz="2300" dirty="0" smtClean="0"/>
              <a:t>«Салют-5».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uk-UA" dirty="0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357313"/>
            <a:ext cx="23098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286250"/>
            <a:ext cx="26860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Прямоугольник 6"/>
          <p:cNvSpPr>
            <a:spLocks noChangeArrowheads="1"/>
          </p:cNvSpPr>
          <p:nvPr/>
        </p:nvSpPr>
        <p:spPr bwMode="auto">
          <a:xfrm>
            <a:off x="214313" y="5000625"/>
            <a:ext cx="2571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В. Челомей в оточенні корифеїв радянської науки під час чергового запуску свого виробу  </a:t>
            </a:r>
          </a:p>
        </p:txBody>
      </p:sp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214813"/>
            <a:ext cx="3071813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Прямоугольник 10"/>
          <p:cNvSpPr>
            <a:spLocks noChangeArrowheads="1"/>
          </p:cNvSpPr>
          <p:nvPr/>
        </p:nvSpPr>
        <p:spPr bwMode="auto">
          <a:xfrm>
            <a:off x="6072188" y="3286125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Орбітальна станція «Салют»</a:t>
            </a:r>
            <a:endParaRPr lang="ru-RU" u="sng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М. П. Кравчук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«Син Неба»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«Поет німого числа»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«Лицар математики»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«Творець музики чисел»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  «Корифей математики»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     «Титан математичної думки»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         «Учений з обличчям Христа»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                         гордість українського народу і 					математики…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500063" y="571500"/>
            <a:ext cx="8215312" cy="5508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Сторінка 6.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Постраждав,  бо був… українцем (репресії)</a:t>
            </a:r>
            <a:endParaRPr lang="ru-RU" sz="3200" dirty="0">
              <a:solidFill>
                <a:srgbClr val="007E3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Котя\Desktop\Koly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4357688"/>
            <a:ext cx="4603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571480"/>
            <a:ext cx="9644130" cy="9286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Постраждав,  бо був… українцем</a:t>
            </a:r>
            <a:br>
              <a:rPr lang="uk-UA" i="1" dirty="0" smtClean="0">
                <a:solidFill>
                  <a:srgbClr val="007E39"/>
                </a:solidFill>
              </a:rPr>
            </a:br>
            <a:r>
              <a:rPr lang="uk-UA" b="1" i="1" dirty="0" smtClean="0"/>
              <a:t> </a:t>
            </a:r>
            <a:r>
              <a:rPr lang="uk-UA" sz="2000" b="1" i="1" dirty="0" smtClean="0"/>
              <a:t>1937 року</a:t>
            </a:r>
            <a:r>
              <a:rPr lang="uk-UA" sz="2000" i="1" dirty="0" smtClean="0"/>
              <a:t> </a:t>
            </a:r>
            <a:r>
              <a:rPr lang="uk-UA" sz="2000" dirty="0" smtClean="0"/>
              <a:t>для професора Михайла Кравчука настала година випробування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428750"/>
            <a:ext cx="8572500" cy="4357688"/>
          </a:xfrm>
        </p:spPr>
        <p:txBody>
          <a:bodyPr>
            <a:normAutofit fontScale="55000" lnSpcReduction="20000"/>
          </a:bodyPr>
          <a:lstStyle/>
          <a:p>
            <a:pPr marL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600" b="1" i="1" dirty="0" smtClean="0"/>
              <a:t>	</a:t>
            </a:r>
            <a:r>
              <a:rPr lang="uk-UA" sz="3100" b="1" i="1" dirty="0" smtClean="0"/>
              <a:t>В</a:t>
            </a:r>
            <a:r>
              <a:rPr lang="uk-UA" sz="3100" dirty="0" smtClean="0"/>
              <a:t>же заходили й перші хмари – провісники майбутніх трагічних років для української культури, науки, і взагалі – духовності, провісники великого голодомору </a:t>
            </a:r>
            <a:r>
              <a:rPr lang="uk-UA" sz="3100" b="1" i="1" dirty="0" smtClean="0"/>
              <a:t>1932 – 33 рр.,</a:t>
            </a:r>
            <a:r>
              <a:rPr lang="uk-UA" sz="3100" dirty="0" smtClean="0"/>
              <a:t> великого терору </a:t>
            </a:r>
            <a:r>
              <a:rPr lang="uk-UA" sz="3100" b="1" i="1" dirty="0" smtClean="0"/>
              <a:t>1937 р.</a:t>
            </a:r>
          </a:p>
          <a:p>
            <a:pPr marL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100" b="1" i="1" dirty="0" smtClean="0"/>
              <a:t>	21 лютого 1938 року</a:t>
            </a:r>
            <a:r>
              <a:rPr lang="uk-UA" sz="3100" dirty="0" smtClean="0"/>
              <a:t>, М. Кравчука заарештовано. Інкримінували йому звісний тоді набір контрреволюційних стереотипів: </a:t>
            </a:r>
            <a:r>
              <a:rPr lang="uk-UA" sz="3100" b="1" dirty="0" smtClean="0"/>
              <a:t>націоналіст</a:t>
            </a:r>
            <a:r>
              <a:rPr lang="uk-UA" sz="3100" dirty="0" smtClean="0"/>
              <a:t>, </a:t>
            </a:r>
            <a:r>
              <a:rPr lang="uk-UA" sz="3100" b="1" dirty="0" smtClean="0"/>
              <a:t>шпигун.</a:t>
            </a:r>
          </a:p>
          <a:p>
            <a:pPr marL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100" dirty="0" smtClean="0"/>
              <a:t>	Судове засідання тривало </a:t>
            </a:r>
            <a:r>
              <a:rPr lang="uk-UA" sz="3100" b="1" dirty="0" smtClean="0"/>
              <a:t>півгодини</a:t>
            </a:r>
            <a:r>
              <a:rPr lang="uk-UA" sz="3100" dirty="0" smtClean="0"/>
              <a:t>. </a:t>
            </a:r>
          </a:p>
          <a:p>
            <a:pPr marL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100" dirty="0" smtClean="0"/>
              <a:t>	В останньому слові М. Кравчук просив дати йому можливість закінчити розпочату працю з математики. </a:t>
            </a:r>
          </a:p>
          <a:p>
            <a:pPr marL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100" b="1" i="1" dirty="0" smtClean="0"/>
              <a:t>	23 вересня 1938 р</a:t>
            </a:r>
            <a:r>
              <a:rPr lang="uk-UA" sz="3100" dirty="0" smtClean="0"/>
              <a:t>. ученого М. Кравчука</a:t>
            </a:r>
          </a:p>
          <a:p>
            <a:pPr marL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100" dirty="0" smtClean="0"/>
              <a:t> було засуджено на </a:t>
            </a:r>
            <a:r>
              <a:rPr lang="uk-UA" sz="3100" b="1" dirty="0" smtClean="0"/>
              <a:t>20 років тюремного </a:t>
            </a:r>
          </a:p>
          <a:p>
            <a:pPr marL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3100" b="1" dirty="0" smtClean="0"/>
              <a:t>ув'язнення</a:t>
            </a:r>
            <a:r>
              <a:rPr lang="uk-UA" sz="3100" dirty="0" smtClean="0"/>
              <a:t> та 5 років заслання. </a:t>
            </a:r>
          </a:p>
          <a:p>
            <a:pPr marL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endParaRPr lang="uk-UA" sz="2900" dirty="0" smtClean="0"/>
          </a:p>
          <a:p>
            <a:pPr marL="0" algn="ctr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/>
              <a:t>		</a:t>
            </a:r>
            <a:endParaRPr lang="ru-RU" sz="24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0965" name="Picture 2" descr="C:\Users\Котя\Desktop\Osoba.jpg"/>
          <p:cNvPicPr>
            <a:picLocks noChangeAspect="1" noChangeArrowheads="1"/>
          </p:cNvPicPr>
          <p:nvPr/>
        </p:nvPicPr>
        <p:blipFill>
          <a:blip r:embed="rId3"/>
          <a:srcRect l="5524" t="24747" r="5524" b="8249"/>
          <a:stretch>
            <a:fillRect/>
          </a:stretch>
        </p:blipFill>
        <p:spPr bwMode="auto">
          <a:xfrm>
            <a:off x="857250" y="5143500"/>
            <a:ext cx="290036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Постраждав,  бо був… українцем</a:t>
            </a: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solidFill>
                  <a:schemeClr val="tx1"/>
                </a:solidFill>
              </a:rPr>
              <a:t>…</a:t>
            </a:r>
            <a:r>
              <a:rPr lang="uk-UA" sz="2000" b="1" smtClean="0">
                <a:solidFill>
                  <a:schemeClr val="tx1"/>
                </a:solidFill>
              </a:rPr>
              <a:t>Лук’янівка </a:t>
            </a:r>
            <a:r>
              <a:rPr lang="uk-UA" sz="2000" smtClean="0">
                <a:solidFill>
                  <a:schemeClr val="tx1"/>
                </a:solidFill>
              </a:rPr>
              <a:t>– Новочеркаськ –</a:t>
            </a:r>
            <a:r>
              <a:rPr lang="uk-UA" sz="2000" b="1" smtClean="0">
                <a:solidFill>
                  <a:schemeClr val="tx1"/>
                </a:solidFill>
              </a:rPr>
              <a:t> Владивосток</a:t>
            </a:r>
            <a:r>
              <a:rPr lang="uk-UA" sz="2000" smtClean="0">
                <a:solidFill>
                  <a:schemeClr val="tx1"/>
                </a:solidFill>
              </a:rPr>
              <a:t> – Магадан…  – </a:t>
            </a:r>
            <a:r>
              <a:rPr lang="uk-UA" sz="2000" b="1" smtClean="0">
                <a:solidFill>
                  <a:schemeClr val="tx1"/>
                </a:solidFill>
              </a:rPr>
              <a:t>Колима</a:t>
            </a:r>
            <a:endParaRPr lang="ru-RU" sz="2000" smtClean="0">
              <a:solidFill>
                <a:schemeClr val="tx1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714375" y="4786313"/>
            <a:ext cx="7643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solidFill>
                  <a:srgbClr val="FF0000"/>
                </a:solidFill>
                <a:latin typeface="Franklin Gothic Medium" pitchFamily="34" charset="0"/>
              </a:rPr>
              <a:t>	</a:t>
            </a:r>
            <a:r>
              <a:rPr lang="uk-UA">
                <a:latin typeface="Franklin Gothic Medium" pitchFamily="34" charset="0"/>
              </a:rPr>
              <a:t>Незважаючи на хворе серце і повністю підірване у в'язниці здоров'я, М.Кравчука визнали придатним до фізичної роботи в умовах Далекої Півночі. Його дорога пролягла до Магадана, а звідти ще далі на північ - на колимські золоті копальні. На Колимі М.Кравчука мучила цинга, через хворе серце напухали ноги. І при цьому він займався наукою! </a:t>
            </a:r>
            <a:endParaRPr lang="ru-RU">
              <a:latin typeface="Franklin Gothic Medium" pitchFamily="34" charset="0"/>
            </a:endParaRPr>
          </a:p>
        </p:txBody>
      </p:sp>
      <p:pic>
        <p:nvPicPr>
          <p:cNvPr id="41989" name="Picture 2" descr="C:\Documents and Settings\Администратор\Рабочий стол\f7ab483fb64b37b24e08d4e560371a1a.ti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25"/>
            <a:ext cx="32400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 descr="C:\Documents and Settings\Администратор\Рабочий стол\dneprovsky_kolima_r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214563"/>
            <a:ext cx="34575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:\Лілія\рабочий стол 24.05.12\Кравчук найцікавіше\800px-Butugycheg_min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341438" y="1357313"/>
            <a:ext cx="7802562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Постраждав,  бо був… українцем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1285875"/>
            <a:ext cx="5543550" cy="4000500"/>
          </a:xfrm>
        </p:spPr>
        <p:txBody>
          <a:bodyPr>
            <a:noAutofit/>
          </a:bodyPr>
          <a:lstStyle/>
          <a:p>
            <a:pPr marL="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	9 березня 1942 року М. Кравчука не стало... </a:t>
            </a:r>
          </a:p>
          <a:p>
            <a:pPr marL="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	“Замовчи, не жартуй...</a:t>
            </a:r>
            <a:endParaRPr lang="ru-RU" sz="1800" dirty="0" smtClean="0"/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 	Чуєш, сурми гудуть,</a:t>
            </a:r>
            <a:endParaRPr lang="ru-RU" sz="1800" dirty="0" smtClean="0"/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  	Чуєш, марш похоронний лунає...”</a:t>
            </a:r>
          </a:p>
          <a:p>
            <a:pPr marL="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	Та не було ні маршу похоронного, ні промов, ні почестей, яких він і за життя не мав... </a:t>
            </a:r>
          </a:p>
          <a:p>
            <a:pPr marL="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/>
              <a:t>	Залишився Михайло Кравчук вже на віки вічні в колимській мерзлоті… І не діждався він своєї реабілітації через кільканадцять літ «у зв'язку з нововиявленими обставинами». </a:t>
            </a:r>
            <a:endParaRPr lang="ru-RU" sz="1800" dirty="0" smtClean="0"/>
          </a:p>
          <a:p>
            <a:pPr marL="0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800" b="1" i="1" dirty="0" smtClean="0"/>
              <a:t>	15 вересня 1956 року</a:t>
            </a:r>
            <a:r>
              <a:rPr lang="uk-UA" sz="1800" dirty="0" smtClean="0"/>
              <a:t> вченого було реабілітовано «за відсутністю складу злочину», а в </a:t>
            </a:r>
            <a:r>
              <a:rPr lang="uk-UA" sz="1800" b="1" i="1" dirty="0" smtClean="0"/>
              <a:t>1992 р.</a:t>
            </a:r>
            <a:r>
              <a:rPr lang="uk-UA" sz="1800" dirty="0" smtClean="0"/>
              <a:t> поновлено в складі дійсних членів Академії наук України.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800" dirty="0"/>
          </a:p>
        </p:txBody>
      </p:sp>
      <p:pic>
        <p:nvPicPr>
          <p:cNvPr id="43013" name="Picture 3" descr="C:\Users\Котя\Desktop\Kolyma_road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714625"/>
            <a:ext cx="26479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C:\Users\Котя\Desktop\Kolyma-goldmine шах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214438"/>
            <a:ext cx="279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500063" y="571500"/>
            <a:ext cx="8215312" cy="5508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3200" b="1" u="sng" dirty="0">
                <a:solidFill>
                  <a:srgbClr val="007E39"/>
                </a:solidFill>
              </a:rPr>
              <a:t>Сторінка 7.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3200" b="1" u="sng" dirty="0">
                <a:solidFill>
                  <a:srgbClr val="007E39"/>
                </a:solidFill>
              </a:rPr>
              <a:t> Музей академіка Михайла Кравчука</a:t>
            </a:r>
            <a:endParaRPr lang="ru-RU" sz="3200" dirty="0">
              <a:solidFill>
                <a:srgbClr val="007E3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Лілія\рабочий стол 24.05.12\матем кравчук\виховний захід Кравчук на 20.09.12 мій\Kravchuk1.jpg"/>
          <p:cNvPicPr>
            <a:picLocks noChangeAspect="1" noChangeArrowheads="1"/>
          </p:cNvPicPr>
          <p:nvPr/>
        </p:nvPicPr>
        <p:blipFill>
          <a:blip r:embed="rId2"/>
          <a:srcRect b="9448"/>
          <a:stretch>
            <a:fillRect/>
          </a:stretch>
        </p:blipFill>
        <p:spPr bwMode="auto">
          <a:xfrm>
            <a:off x="142875" y="3500438"/>
            <a:ext cx="471487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071834" cy="24288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7E39"/>
                </a:solidFill>
              </a:rPr>
              <a:t> Музей академіка М. П. Кравчука</a:t>
            </a:r>
            <a:r>
              <a:rPr lang="ru-RU" sz="2800" dirty="0" smtClean="0">
                <a:solidFill>
                  <a:srgbClr val="007E39"/>
                </a:solidFill>
              </a:rPr>
              <a:t/>
            </a:r>
            <a:br>
              <a:rPr lang="ru-RU" sz="2800" dirty="0" smtClean="0">
                <a:solidFill>
                  <a:srgbClr val="007E39"/>
                </a:solidFill>
              </a:rPr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dirty="0"/>
          </a:p>
        </p:txBody>
      </p:sp>
      <p:pic>
        <p:nvPicPr>
          <p:cNvPr id="45060" name="Picture 3" descr="D:\Лілія\рабочий стол 24.05.12\матем кравчук\виховний захід Кравчук на 20.09.12 мій\Kravchuk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25" y="285750"/>
            <a:ext cx="5643563" cy="4232275"/>
          </a:xfrm>
        </p:spPr>
      </p:pic>
      <p:sp>
        <p:nvSpPr>
          <p:cNvPr id="45061" name="Прямоугольник 6"/>
          <p:cNvSpPr>
            <a:spLocks noChangeArrowheads="1"/>
          </p:cNvSpPr>
          <p:nvPr/>
        </p:nvSpPr>
        <p:spPr bwMode="auto">
          <a:xfrm>
            <a:off x="357188" y="2214563"/>
            <a:ext cx="2928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 (с. Човниця </a:t>
            </a:r>
          </a:p>
          <a:p>
            <a:r>
              <a:rPr lang="ru-RU">
                <a:latin typeface="Franklin Gothic Book" pitchFamily="34" charset="0"/>
              </a:rPr>
              <a:t>Ківерцівського району) </a:t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500063" y="571500"/>
            <a:ext cx="8215312" cy="5508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Сторінка 8.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 Внесок у науку</a:t>
            </a:r>
            <a:endParaRPr lang="ru-RU" sz="3200" dirty="0">
              <a:solidFill>
                <a:srgbClr val="007E3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Внесок у науку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071563"/>
            <a:ext cx="9001125" cy="5429250"/>
          </a:xfrm>
        </p:spPr>
        <p:txBody>
          <a:bodyPr>
            <a:normAutofit fontScale="475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Протягом усього свого життя М. Кравчук активно працював для розвитку математичних наук в Українi: був засновником математичних кафедр у кiлькох київських iнститутах, дбав про створення української  математичної лексики  i т.д. Вiльно володiючи кiлькома мовами, вiн писав ними свої науковi працi , але найчастiше – рiдною мовою. </a:t>
            </a:r>
            <a:endParaRPr lang="ru-RU" dirty="0" smtClean="0"/>
          </a:p>
          <a:p>
            <a:pPr marL="0" indent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Кравчук – автор понад 180 наукових праць</a:t>
            </a:r>
            <a:endParaRPr lang="ru-RU" dirty="0" smtClean="0"/>
          </a:p>
          <a:p>
            <a:pPr marL="0" indent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Він працював у галузях вищої алгебри та математичного аналізу, теорії ймовірностей і математичної статистики. Уже давно існують на сторінках наукових досліджень </a:t>
            </a:r>
            <a:r>
              <a:rPr lang="uk-UA" b="1" dirty="0" smtClean="0"/>
              <a:t>і многочлени Кравчука</a:t>
            </a:r>
            <a:r>
              <a:rPr lang="uk-UA" dirty="0" smtClean="0"/>
              <a:t>, і </a:t>
            </a:r>
            <a:r>
              <a:rPr lang="uk-UA" b="1" dirty="0" smtClean="0"/>
              <a:t>моменти</a:t>
            </a:r>
            <a:r>
              <a:rPr lang="uk-UA" dirty="0" smtClean="0"/>
              <a:t>, і </a:t>
            </a:r>
            <a:r>
              <a:rPr lang="uk-UA" b="1" dirty="0" smtClean="0"/>
              <a:t>формули</a:t>
            </a:r>
            <a:r>
              <a:rPr lang="uk-UA" dirty="0" smtClean="0"/>
              <a:t>, і </a:t>
            </a:r>
            <a:r>
              <a:rPr lang="uk-UA" b="1" dirty="0" smtClean="0"/>
              <a:t>осцилятори, і матриці, і поліноми …</a:t>
            </a:r>
            <a:r>
              <a:rPr lang="uk-UA" dirty="0" smtClean="0"/>
              <a:t> 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b="1" u="sng" dirty="0" smtClean="0">
                <a:solidFill>
                  <a:schemeClr val="tx1"/>
                </a:solidFill>
              </a:rPr>
              <a:t>Многочлени 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b="1" u="sng" dirty="0" smtClean="0">
                <a:solidFill>
                  <a:schemeClr val="tx1"/>
                </a:solidFill>
              </a:rPr>
              <a:t>М.Кравчука</a:t>
            </a:r>
            <a:endParaRPr lang="ru-RU" b="1" u="sng" dirty="0" smtClean="0">
              <a:solidFill>
                <a:schemeClr val="tx1"/>
              </a:solidFill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Методи Михайла Кравчука застосовувалися в США, Японії та інших країнах при моделюванні кібернетичної техніки, зокрема при програмуванні багатьох складних явищ і процесів. </a:t>
            </a:r>
            <a:endParaRPr lang="ru-RU" dirty="0" smtClean="0"/>
          </a:p>
          <a:p>
            <a:pPr marL="0" indent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Видає підручники для вищої школи, публікує підручники методики викладання, історії математики, філософії, постійно працює над удосконаленням математичної термінології. 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Оригінальні праці «Простір, час, матерія», «Сучасний атомізм», «Математична наука на Україні», «Вплив Ейлера на дальший розвиток математики», «Вступ до вищої математики», «Вибрані питання з основ аналізу нескінченно малих». Кожна із них вирізняється широким науковим світоглядом, аналізом проблем, дотичних до математики наук...</a:t>
            </a:r>
            <a:endParaRPr lang="ru-RU" dirty="0" smtClean="0"/>
          </a:p>
          <a:p>
            <a:pPr marL="0" indent="0" algn="just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Результати друкує в наукових виданнях(1925)</a:t>
            </a:r>
            <a:endParaRPr lang="ru-RU" dirty="0" smtClean="0"/>
          </a:p>
        </p:txBody>
      </p:sp>
      <p:pic>
        <p:nvPicPr>
          <p:cNvPr id="47108" name="Picture 5" descr="\sum\limits^N_{x=0}k^{(p)}_n(x)k^{(p)}_m(x) \sigma(x)= d_n^2,\delta_{m,n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286125"/>
            <a:ext cx="3143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 descr="k^{(p)}_n(x)=(-1)^n \binom{N}{n} p^n {}_2 F_1(-n,-x;-N;1/p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286125"/>
            <a:ext cx="4143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Внесок у науку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13" y="1214438"/>
            <a:ext cx="2357437" cy="5715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uk-UA" dirty="0" smtClean="0">
                <a:solidFill>
                  <a:schemeClr val="tx1"/>
                </a:solidFill>
              </a:rPr>
              <a:t>торінка з праці Кравчука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8132" name="Picture 3" descr="D:\Лілія\рабочий стол 24.05.12\Кравчук найцікавіше\на оформление\КПІ - 1930. Сторінка з праці М. Кравчу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857375"/>
            <a:ext cx="3500437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 descr="D:\Лілія\рабочий стол 24.05.12\Кравчук найцікавіше\618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2357438"/>
            <a:ext cx="23272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 descr="D:\Лілія\рабочий стол 24.05.12\Кравчук найцікавіше\618-7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4" descr="D:\Лілія\рабочий стол 24.05.12\Кравчук найцікавіше\618-7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1088" y="4595813"/>
            <a:ext cx="3276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Прямоугольник 8"/>
          <p:cNvSpPr>
            <a:spLocks noChangeArrowheads="1"/>
          </p:cNvSpPr>
          <p:nvPr/>
        </p:nvSpPr>
        <p:spPr bwMode="auto">
          <a:xfrm>
            <a:off x="1714500" y="1571625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 pitchFamily="34" charset="0"/>
              </a:rPr>
              <a:t>Підручник геометрії, написаний у 1920році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Внесок у науку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77287" cy="479425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200" dirty="0" smtClean="0"/>
              <a:t>	</a:t>
            </a:r>
            <a:r>
              <a:rPr lang="uk-UA" sz="1500" dirty="0" smtClean="0"/>
              <a:t>(</a:t>
            </a:r>
            <a:r>
              <a:rPr lang="uk-UA" sz="1500" b="1" i="1" dirty="0" smtClean="0"/>
              <a:t>2003 ) </a:t>
            </a:r>
            <a:r>
              <a:rPr lang="uk-UA" sz="1500" dirty="0" smtClean="0"/>
              <a:t>науковці електроінженерного  Університету Малайї (Куала Лумпур, </a:t>
            </a:r>
            <a:r>
              <a:rPr lang="uk-UA" sz="1500" b="1" i="1" dirty="0" smtClean="0"/>
              <a:t>Малайзія</a:t>
            </a:r>
            <a:r>
              <a:rPr lang="uk-UA" sz="1500" dirty="0" smtClean="0"/>
              <a:t>) запропонувала новий </a:t>
            </a:r>
            <a:r>
              <a:rPr lang="uk-UA" sz="1500" b="1" i="1" u="sng" dirty="0" smtClean="0"/>
              <a:t>метод реконструкцій зображень за допомогою моментів Кравчука</a:t>
            </a:r>
            <a:r>
              <a:rPr lang="uk-UA" sz="1500" b="1" i="1" dirty="0" smtClean="0"/>
              <a:t>. </a:t>
            </a:r>
            <a:endParaRPr lang="ru-RU" sz="1500" b="1" i="1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500" dirty="0" smtClean="0"/>
              <a:t>	(</a:t>
            </a:r>
            <a:r>
              <a:rPr lang="uk-UA" sz="1500" b="1" i="1" dirty="0" smtClean="0"/>
              <a:t>2006</a:t>
            </a:r>
            <a:r>
              <a:rPr lang="uk-UA" sz="1500" dirty="0" smtClean="0"/>
              <a:t> ) (на ІІІ Міжнародному симпозіумі з 3-вимірної обробки даних, візуалізації та передачі інформації) група </a:t>
            </a:r>
            <a:r>
              <a:rPr lang="uk-UA" sz="1500" b="1" i="1" dirty="0" smtClean="0"/>
              <a:t>грецьких учених </a:t>
            </a:r>
            <a:r>
              <a:rPr lang="uk-UA" sz="1500" dirty="0" smtClean="0"/>
              <a:t>доповіла </a:t>
            </a:r>
            <a:r>
              <a:rPr lang="uk-UA" sz="1500" b="1" i="1" u="sng" dirty="0" smtClean="0"/>
              <a:t>про 3-вимірні пошукові алгоритми, що базуються на тривимірних моментах Кравчука</a:t>
            </a:r>
            <a:r>
              <a:rPr lang="uk-UA" sz="1500" dirty="0" smtClean="0"/>
              <a:t>, і мають на меті здійснення обробки тривимірних зображень.</a:t>
            </a:r>
            <a:endParaRPr lang="ru-RU" sz="1500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500" dirty="0" smtClean="0"/>
              <a:t>	(</a:t>
            </a:r>
            <a:r>
              <a:rPr lang="uk-UA" sz="1500" b="1" i="1" dirty="0" smtClean="0"/>
              <a:t>2009</a:t>
            </a:r>
            <a:r>
              <a:rPr lang="uk-UA" sz="1500" dirty="0" smtClean="0"/>
              <a:t> ) на Міжнародній спільній конференції </a:t>
            </a:r>
            <a:r>
              <a:rPr lang="uk-UA" sz="1500" b="1" i="1" dirty="0" smtClean="0"/>
              <a:t>з нейронних мереж </a:t>
            </a:r>
            <a:r>
              <a:rPr lang="uk-UA" sz="1500" dirty="0" smtClean="0"/>
              <a:t>(Атланта, Джорджія, США) групою </a:t>
            </a:r>
            <a:r>
              <a:rPr lang="uk-UA" sz="1500" b="1" i="1" dirty="0" smtClean="0"/>
              <a:t>французьких, американських і німецьких вчених </a:t>
            </a:r>
            <a:r>
              <a:rPr lang="uk-UA" sz="1500" dirty="0" smtClean="0"/>
              <a:t>було зроблена доповідь </a:t>
            </a:r>
            <a:r>
              <a:rPr lang="uk-UA" sz="1500" b="1" i="1" u="sng" dirty="0" smtClean="0"/>
              <a:t>про ефективність застосування зважених 3-вимірних моментів Кравчука як засобу аналізу даних для розпізнання характеру пухлин</a:t>
            </a:r>
            <a:r>
              <a:rPr lang="uk-UA" sz="1500" b="1" i="1" dirty="0" smtClean="0"/>
              <a:t>.</a:t>
            </a:r>
            <a:endParaRPr lang="ru-RU" sz="1500" b="1" i="1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500" dirty="0" smtClean="0"/>
              <a:t>	(</a:t>
            </a:r>
            <a:r>
              <a:rPr lang="uk-UA" sz="1500" b="1" i="1" dirty="0" smtClean="0"/>
              <a:t>2009 )</a:t>
            </a:r>
            <a:r>
              <a:rPr lang="uk-UA" sz="1500" dirty="0" smtClean="0"/>
              <a:t>. у видавництві Шпрінгер вийшла книга «Досягнення в теорії нейронних мереж) з підсумками 6-го Міжнародного симпозіуму </a:t>
            </a:r>
            <a:r>
              <a:rPr lang="uk-UA" sz="1500" b="1" i="1" dirty="0" smtClean="0"/>
              <a:t>з нейронних мереж у Китаї</a:t>
            </a:r>
            <a:r>
              <a:rPr lang="uk-UA" sz="1500" dirty="0" smtClean="0"/>
              <a:t>. </a:t>
            </a:r>
            <a:r>
              <a:rPr lang="uk-UA" sz="1500" dirty="0" smtClean="0">
                <a:solidFill>
                  <a:schemeClr val="tx1"/>
                </a:solidFill>
              </a:rPr>
              <a:t>Один з розділів – </a:t>
            </a:r>
            <a:r>
              <a:rPr lang="uk-UA" sz="1500" b="1" i="1" u="sng" dirty="0" smtClean="0">
                <a:solidFill>
                  <a:schemeClr val="tx1"/>
                </a:solidFill>
              </a:rPr>
              <a:t>Аналіз зображень за допомогою моментів Кравчука</a:t>
            </a:r>
            <a:r>
              <a:rPr lang="uk-UA" sz="1500" u="sng" dirty="0" smtClean="0">
                <a:solidFill>
                  <a:srgbClr val="007E39"/>
                </a:solidFill>
              </a:rPr>
              <a:t>,</a:t>
            </a:r>
            <a:r>
              <a:rPr lang="uk-UA" sz="1500" dirty="0" smtClean="0"/>
              <a:t> написаний групою китайських науковців.</a:t>
            </a:r>
            <a:endParaRPr lang="ru-RU" sz="1500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500" dirty="0" smtClean="0"/>
              <a:t>	Його розробки </a:t>
            </a:r>
            <a:r>
              <a:rPr lang="uk-UA" sz="1500" b="1" i="1" dirty="0" smtClean="0"/>
              <a:t>американці та японці </a:t>
            </a:r>
            <a:r>
              <a:rPr lang="uk-UA" sz="1500" b="1" i="1" u="sng" dirty="0" smtClean="0"/>
              <a:t>застосували на телебаченні</a:t>
            </a:r>
            <a:r>
              <a:rPr lang="uk-UA" sz="1500" u="sng" dirty="0" smtClean="0"/>
              <a:t>. </a:t>
            </a:r>
            <a:endParaRPr lang="ru-RU" sz="1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313" y="714375"/>
            <a:ext cx="8777287" cy="53657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007E39"/>
                </a:solidFill>
              </a:rPr>
              <a:t>Сторінка 1.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007E39"/>
                </a:solidFill>
              </a:rPr>
              <a:t>Дитячі і студентські роки</a:t>
            </a:r>
            <a:endParaRPr lang="ru-RU" dirty="0">
              <a:solidFill>
                <a:srgbClr val="007E3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Внесок у науку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У виданні </a:t>
            </a:r>
            <a:r>
              <a:rPr lang="uk-UA" b="1" i="1" dirty="0" smtClean="0"/>
              <a:t>2009</a:t>
            </a:r>
            <a:r>
              <a:rPr lang="uk-UA" dirty="0" smtClean="0"/>
              <a:t> «Міжнародний журнал з комп’ютерних наук та безпеки мереж» вміщено статтю під назвою «</a:t>
            </a:r>
            <a:r>
              <a:rPr lang="uk-UA" b="1" i="1" dirty="0" smtClean="0"/>
              <a:t>Виділення ознак моментами Кравчука з метою </a:t>
            </a:r>
            <a:r>
              <a:rPr lang="uk-UA" b="1" i="1" u="sng" dirty="0" smtClean="0"/>
              <a:t>нейронного розпізнавання арабських рукописних слів</a:t>
            </a:r>
            <a:r>
              <a:rPr lang="uk-UA" dirty="0" smtClean="0"/>
              <a:t>», яку написали </a:t>
            </a:r>
            <a:r>
              <a:rPr lang="uk-UA" b="1" i="1" dirty="0" smtClean="0"/>
              <a:t>марокканські</a:t>
            </a:r>
            <a:r>
              <a:rPr lang="uk-UA" dirty="0" smtClean="0"/>
              <a:t> фахівці. Цікаво, що в переліку посилань знаходимо статтю Кравчука 1929 року, опубліковану в працях Сільськогосподарського інституту. Уже згаданий вище Філіп Феінсілвер з університету Південного Іллінойсу та Рене Шотт  з університету Анрі Пуанкаре-Нансі 1 у своїй праці </a:t>
            </a:r>
            <a:r>
              <a:rPr lang="uk-UA" b="1" dirty="0" smtClean="0"/>
              <a:t>2009 </a:t>
            </a:r>
            <a:r>
              <a:rPr lang="uk-UA" dirty="0" smtClean="0"/>
              <a:t>року «</a:t>
            </a:r>
            <a:r>
              <a:rPr lang="uk-UA" b="1" i="1" dirty="0" smtClean="0"/>
              <a:t>Про перетворення Кравчука</a:t>
            </a:r>
            <a:r>
              <a:rPr lang="uk-UA" dirty="0" smtClean="0"/>
              <a:t>» досліджують питання, пов’язані із застосуванням перетворень Кравчука </a:t>
            </a:r>
            <a:r>
              <a:rPr lang="uk-UA" b="1" i="1" u="sng" dirty="0" smtClean="0"/>
              <a:t>в теорії кодування</a:t>
            </a:r>
            <a:r>
              <a:rPr lang="uk-UA" dirty="0" smtClean="0"/>
              <a:t>. Виявляється, активне використання поліномів та перетворення Кравчука для потреб цієї теорії розпочалося ще в 70-х роках минулого століття (теореми Дельсарта та Мас Вілльямса).</a:t>
            </a:r>
            <a:endParaRPr lang="ru-RU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endParaRPr lang="ru-RU" dirty="0" smtClean="0"/>
          </a:p>
          <a:p>
            <a:pPr marL="0" indent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 smtClean="0"/>
              <a:t>	  </a:t>
            </a:r>
            <a:r>
              <a:rPr lang="uk-UA" dirty="0" smtClean="0"/>
              <a:t>Крім того, він організатор першої в Україні (і однієї з перших у колишньому СРСР) математичної олімпіади школярів (1935).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Внесок у науку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571500"/>
            <a:ext cx="4929187" cy="2357438"/>
          </a:xfrm>
        </p:spPr>
        <p:txBody>
          <a:bodyPr>
            <a:normAutofit fontScale="47500" lnSpcReduction="20000"/>
          </a:bodyPr>
          <a:lstStyle/>
          <a:p>
            <a:pPr marL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ru-RU" sz="3800" dirty="0" smtClean="0">
                <a:solidFill>
                  <a:schemeClr val="tx1"/>
                </a:solidFill>
              </a:rPr>
              <a:t>У США, в музеї американської історії, зберігається лист американця Джона Атанасова, винахідника першого електронного комп'ютера,</a:t>
            </a:r>
            <a:r>
              <a:rPr lang="uk-UA" sz="3800" dirty="0" smtClean="0">
                <a:solidFill>
                  <a:schemeClr val="tx1"/>
                </a:solidFill>
              </a:rPr>
              <a:t>  </a:t>
            </a:r>
            <a:r>
              <a:rPr lang="ru-RU" sz="3800" dirty="0" smtClean="0">
                <a:solidFill>
                  <a:schemeClr val="tx1"/>
                </a:solidFill>
              </a:rPr>
              <a:t>українському ученому:</a:t>
            </a:r>
          </a:p>
          <a:p>
            <a:pPr marL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</a:rPr>
              <a:t> «Дорогий професоре Кравчук! Я знайшов Вашу серію публікацій, дуже корисну для моєї роботи. Я хотів би отримати копії будь-яких Ваших публікацій...»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04" name="Picture 2" descr="C:\Documents and Settings\Администратор\Рабочий стол\FIG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75"/>
            <a:ext cx="2303462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714625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Прямоугольник 5"/>
          <p:cNvSpPr>
            <a:spLocks noChangeArrowheads="1"/>
          </p:cNvSpPr>
          <p:nvPr/>
        </p:nvSpPr>
        <p:spPr bwMode="auto">
          <a:xfrm>
            <a:off x="3071813" y="600075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	Коп</a:t>
            </a:r>
            <a:r>
              <a:rPr lang="uk-UA">
                <a:latin typeface="Franklin Gothic Book" pitchFamily="34" charset="0"/>
              </a:rPr>
              <a:t>ія від </a:t>
            </a:r>
            <a:r>
              <a:rPr lang="ru-RU">
                <a:latin typeface="Franklin Gothic Book" pitchFamily="34" charset="0"/>
              </a:rPr>
              <a:t>1997 г. на комп'ютер  Атанасова -Беррі в Державному університеті штату Айова</a:t>
            </a:r>
            <a:endParaRPr lang="uk-UA">
              <a:latin typeface="Franklin Gothic Book" pitchFamily="34" charset="0"/>
            </a:endParaRPr>
          </a:p>
        </p:txBody>
      </p:sp>
      <p:sp>
        <p:nvSpPr>
          <p:cNvPr id="51207" name="Прямоугольник 6"/>
          <p:cNvSpPr>
            <a:spLocks noChangeArrowheads="1"/>
          </p:cNvSpPr>
          <p:nvPr/>
        </p:nvSpPr>
        <p:spPr bwMode="auto">
          <a:xfrm>
            <a:off x="214313" y="1214438"/>
            <a:ext cx="3571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latin typeface="Franklin Gothic Book" pitchFamily="34" charset="0"/>
              </a:rPr>
              <a:t>	Наукові праці М. Кравчука використовували американські автори </a:t>
            </a:r>
            <a:r>
              <a:rPr lang="uk-UA" b="1" i="1" u="sng">
                <a:latin typeface="Franklin Gothic Book" pitchFamily="34" charset="0"/>
              </a:rPr>
              <a:t>першого у світі комп’ютера</a:t>
            </a:r>
            <a:r>
              <a:rPr lang="uk-UA">
                <a:latin typeface="Franklin Gothic Book" pitchFamily="34" charset="0"/>
              </a:rPr>
              <a:t>. Відомо, що </a:t>
            </a:r>
            <a:r>
              <a:rPr lang="uk-UA" i="1">
                <a:latin typeface="Franklin Gothic Book" pitchFamily="34" charset="0"/>
              </a:rPr>
              <a:t>Джон Вінсент Атанасов </a:t>
            </a:r>
            <a:r>
              <a:rPr lang="uk-UA">
                <a:latin typeface="Franklin Gothic Book" pitchFamily="34" charset="0"/>
              </a:rPr>
              <a:t>при створенні першого комп'ютера користався </a:t>
            </a:r>
            <a:r>
              <a:rPr lang="uk-UA" i="1">
                <a:latin typeface="Franklin Gothic Book" pitchFamily="34" charset="0"/>
              </a:rPr>
              <a:t>з наукового доробку Кравчука</a:t>
            </a:r>
            <a:r>
              <a:rPr lang="uk-UA">
                <a:latin typeface="Franklin Gothic Book" pitchFamily="34" charset="0"/>
              </a:rPr>
              <a:t>. 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500063" y="571500"/>
            <a:ext cx="8215312" cy="5508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Сторінка 9.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Вшанування пам’яті</a:t>
            </a:r>
            <a:endParaRPr lang="ru-RU" sz="3200" dirty="0">
              <a:solidFill>
                <a:srgbClr val="007E3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Вшанування пам’яті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96325" cy="1089025"/>
          </a:xfrm>
        </p:spPr>
        <p:txBody>
          <a:bodyPr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	</a:t>
            </a:r>
            <a:r>
              <a:rPr lang="uk-UA" sz="2900" dirty="0" smtClean="0">
                <a:solidFill>
                  <a:srgbClr val="FF0000"/>
                </a:solidFill>
              </a:rPr>
              <a:t>	</a:t>
            </a:r>
            <a:r>
              <a:rPr lang="uk-UA" sz="2900" dirty="0" smtClean="0">
                <a:solidFill>
                  <a:schemeClr val="tx1"/>
                </a:solidFill>
              </a:rPr>
              <a:t>З 2002 р проходять  Міжнародні наукові конференції, присвячені пам’яті академіка М.Кравчука. На них приїздять вчені з усіх областей України, з багатьох міст Білорусії, Литви, Росії, Австралії, США, Німеччини, Польщі, Китаю, Японії та інших країн.</a:t>
            </a:r>
            <a:endParaRPr lang="ru-RU" sz="29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857500"/>
            <a:ext cx="4833937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Прямоугольник 4"/>
          <p:cNvSpPr>
            <a:spLocks noChangeArrowheads="1"/>
          </p:cNvSpPr>
          <p:nvPr/>
        </p:nvSpPr>
        <p:spPr bwMode="auto">
          <a:xfrm>
            <a:off x="642938" y="2786063"/>
            <a:ext cx="2643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ХІІІ Міжнародна наукова конференція імені Михайла Кравчука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53254" name="Прямоугольник 5"/>
          <p:cNvSpPr>
            <a:spLocks noChangeArrowheads="1"/>
          </p:cNvSpPr>
          <p:nvPr/>
        </p:nvSpPr>
        <p:spPr bwMode="auto">
          <a:xfrm>
            <a:off x="357188" y="4143375"/>
            <a:ext cx="3429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  <a:cs typeface="Times New Roman" pitchFamily="18" charset="0"/>
              </a:rPr>
              <a:t>	Цього року взяти участь у ній побажали 1350 науковців із 21 країни світу і всіх областей України, які представили близько 1000 доповідей.</a:t>
            </a:r>
            <a:endParaRPr lang="ru-RU" sz="2800"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Вшанування пам’яті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13" y="1571625"/>
            <a:ext cx="6072187" cy="2357438"/>
          </a:xfrm>
        </p:spPr>
        <p:txBody>
          <a:bodyPr>
            <a:normAutofit fontScale="6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900" dirty="0" smtClean="0">
                <a:solidFill>
                  <a:schemeClr val="tx1"/>
                </a:solidFill>
              </a:rPr>
              <a:t>Пленарним засіданням керувала доктор фізико-матем. наук професор Н</a:t>
            </a:r>
            <a:r>
              <a:rPr lang="uk-UA" sz="2900" dirty="0" smtClean="0">
                <a:solidFill>
                  <a:schemeClr val="tx1"/>
                </a:solidFill>
              </a:rPr>
              <a:t>іна Верніченко </a:t>
            </a:r>
            <a:r>
              <a:rPr lang="ru-RU" sz="2900" dirty="0" smtClean="0">
                <a:solidFill>
                  <a:schemeClr val="tx1"/>
                </a:solidFill>
              </a:rPr>
              <a:t>, яку називають духовною дочкою Михайла Кравчука.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Ніна Афанасіївна - організатор міжнародних наукових конференцій імені академіка Михайла Кравчука, які відбуваються у Києві за участю вчених з багатьох країн світу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4300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6"/>
          <p:cNvSpPr>
            <a:spLocks noChangeArrowheads="1"/>
          </p:cNvSpPr>
          <p:nvPr/>
        </p:nvSpPr>
        <p:spPr bwMode="auto">
          <a:xfrm>
            <a:off x="2143125" y="4286250"/>
            <a:ext cx="6643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	</a:t>
            </a:r>
            <a:r>
              <a:rPr lang="ru-RU">
                <a:latin typeface="Franklin Gothic Book" pitchFamily="34" charset="0"/>
              </a:rPr>
              <a:t>Більше чотирьох десятиліть тому, працюючи в Київському університеті в галузі математичної фізики, Ніна Опанасівна доклала дуже багато зусиль для того, щоб повернути із забуття ім’я і праці великого математика і патріота України</a:t>
            </a:r>
          </a:p>
          <a:p>
            <a:pPr algn="just"/>
            <a:r>
              <a:rPr lang="ru-RU">
                <a:ea typeface="Times New Roman" pitchFamily="18" charset="0"/>
                <a:cs typeface="Arial" charset="0"/>
              </a:rPr>
              <a:t>	Професор Н.Вірченко багато зробила, щоб ім'я М. Кравчука, великого патріота України, посіло гідне місце і в науці, і в історії.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Вшанування пам’яті</a:t>
            </a:r>
            <a:endParaRPr lang="ru-RU" dirty="0"/>
          </a:p>
        </p:txBody>
      </p:sp>
      <p:pic>
        <p:nvPicPr>
          <p:cNvPr id="55299" name="Picture 2" descr="D:\Лілія\рабочий стол 24.05.12\Кравчук найцікавіше\mem-kravch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71450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Прямоугольник 4"/>
          <p:cNvSpPr>
            <a:spLocks noChangeArrowheads="1"/>
          </p:cNvSpPr>
          <p:nvPr/>
        </p:nvSpPr>
        <p:spPr bwMode="auto">
          <a:xfrm>
            <a:off x="642938" y="1857375"/>
            <a:ext cx="31432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uk-UA">
                <a:latin typeface="Franklin Gothic Book" pitchFamily="34" charset="0"/>
              </a:rPr>
              <a:t>	В 2003 році на території Політехнічного інституту в Києві, вперше в Україні, відкрито пам'ятник всесвітньо відомому  математикові Михайлові Кравчуку </a:t>
            </a:r>
            <a:r>
              <a:rPr lang="uk-UA" b="1">
                <a:latin typeface="Franklin Gothic Book" pitchFamily="34" charset="0"/>
              </a:rPr>
              <a:t>«Моя любов – Україна і математика»</a:t>
            </a:r>
            <a:r>
              <a:rPr lang="uk-UA">
                <a:latin typeface="Franklin Gothic Book" pitchFamily="34" charset="0"/>
              </a:rPr>
              <a:t> – викарбовано на постаменті пам’ятника. 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Вшанування пам’яті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554163"/>
            <a:ext cx="8286750" cy="803275"/>
          </a:xfrm>
        </p:spPr>
        <p:txBody>
          <a:bodyPr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tx1"/>
                </a:solidFill>
              </a:rPr>
              <a:t>	</a:t>
            </a:r>
            <a:r>
              <a:rPr lang="uk-UA" sz="2600" dirty="0" smtClean="0">
                <a:solidFill>
                  <a:schemeClr val="tx1"/>
                </a:solidFill>
              </a:rPr>
              <a:t>У 2009 р. Дарницькому районі Києва проїзд між Харківським шосе і вулицею Ревуцького </a:t>
            </a:r>
            <a:r>
              <a:rPr lang="uk-UA" sz="2600" dirty="0" smtClean="0"/>
              <a:t>ім'ям Михайла Кравчука одну з нових вулиць було названо на його честь  </a:t>
            </a:r>
            <a:endParaRPr lang="ru-RU" sz="2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6324" name="Picture 2" descr="C:\Documents and Settings\Администратор\Рабочий стол\664-990x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562225"/>
            <a:ext cx="5907087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Вшанування пам’яті</a:t>
            </a:r>
            <a:endParaRPr lang="ru-RU" dirty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686800" cy="481171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uk-UA" sz="1400" smtClean="0"/>
              <a:t>	У Національному технічному університеті України «КПІ» щорічно проводяться </a:t>
            </a:r>
            <a:r>
              <a:rPr lang="uk-UA" sz="1400" i="1" smtClean="0"/>
              <a:t>конференції імені академіка Кравчука, </a:t>
            </a:r>
            <a:r>
              <a:rPr lang="uk-UA" sz="1400" smtClean="0"/>
              <a:t>відкрито </a:t>
            </a:r>
            <a:r>
              <a:rPr lang="uk-UA" sz="1400" b="1" smtClean="0"/>
              <a:t>аудиторію </a:t>
            </a:r>
            <a:r>
              <a:rPr lang="uk-UA" sz="1400" smtClean="0"/>
              <a:t>ім. М.Кравчука, засновані </a:t>
            </a:r>
            <a:r>
              <a:rPr lang="uk-UA" sz="1400" b="1" smtClean="0"/>
              <a:t>стипендії</a:t>
            </a:r>
            <a:r>
              <a:rPr lang="uk-UA" sz="1400" smtClean="0"/>
              <a:t> М.Кравчука для кращих студентів.</a:t>
            </a:r>
            <a:endParaRPr lang="ru-RU" sz="1400" smtClean="0"/>
          </a:p>
          <a:p>
            <a:pPr marL="0" indent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uk-UA" sz="1400" smtClean="0"/>
              <a:t>	1987 р. в с. Човниця – на батьківщині вченого відбулося відкриття погруддя та кімнати-музею (в школі)  академіка М.Кравчука. </a:t>
            </a:r>
            <a:endParaRPr lang="ru-RU" sz="1400" smtClean="0"/>
          </a:p>
          <a:p>
            <a:pPr marL="0" indent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uk-UA" sz="1400" smtClean="0"/>
              <a:t>	… Лише перед 75-річчям від дня його народження почали з’являтися про нього публікації (книжка М.Сороки «Поет німого числа», нариси М.Чайковського, Б.Білого, Н. Вірченко, В. Добровольського та ін.), пізніше – біографічні повісті М.Сороки «Михайло Кравчук» (1985), «Колимська теорема Кравчука» (1991) та ін.</a:t>
            </a:r>
            <a:endParaRPr lang="ru-RU" sz="1400" smtClean="0"/>
          </a:p>
          <a:p>
            <a:pPr marL="0" indent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uk-UA" sz="1400" smtClean="0"/>
              <a:t>Його ім’я було внесено ЮНЕСКО до переліку найвидатніших людей світу.</a:t>
            </a:r>
            <a:endParaRPr lang="ru-RU" sz="1400" smtClean="0"/>
          </a:p>
          <a:p>
            <a:pPr marL="0" indent="0"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uk-UA" sz="1400" smtClean="0"/>
              <a:t>На будинку, де він жив, встановлена меморіальна дошка.</a:t>
            </a:r>
          </a:p>
          <a:p>
            <a:pPr marL="0" indent="0"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uk-UA" sz="1400" smtClean="0"/>
              <a:t>Видано </a:t>
            </a:r>
            <a:r>
              <a:rPr lang="uk-UA" sz="1400" b="1" smtClean="0"/>
              <a:t>3 об’ємні</a:t>
            </a:r>
            <a:r>
              <a:rPr lang="uk-UA" sz="1400" smtClean="0"/>
              <a:t> </a:t>
            </a:r>
            <a:r>
              <a:rPr lang="uk-UA" sz="1400" b="1" smtClean="0"/>
              <a:t>книги </a:t>
            </a:r>
            <a:r>
              <a:rPr lang="uk-UA" sz="1400" smtClean="0"/>
              <a:t>наукових праць вченого: «Вибрані математичні праці»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1400" smtClean="0"/>
              <a:t>(800стор., </a:t>
            </a:r>
            <a:r>
              <a:rPr lang="uk-UA" sz="1400" i="1" smtClean="0"/>
              <a:t>2002</a:t>
            </a:r>
            <a:r>
              <a:rPr lang="uk-UA" sz="1400" smtClean="0"/>
              <a:t>);  «Науково-популярні праці </a:t>
            </a:r>
            <a:r>
              <a:rPr lang="uk-UA" sz="1400" i="1" smtClean="0"/>
              <a:t>(2003</a:t>
            </a:r>
            <a:r>
              <a:rPr lang="uk-UA" sz="1400" smtClean="0"/>
              <a:t>), </a:t>
            </a:r>
            <a:r>
              <a:rPr lang="ru-RU" sz="1400" smtClean="0"/>
              <a:t> «Р</a:t>
            </a:r>
            <a:r>
              <a:rPr lang="uk-UA" sz="1400" smtClean="0"/>
              <a:t>озвиток математичних ідей 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1400" smtClean="0"/>
              <a:t>Михайла Кравчука» (824 стор., </a:t>
            </a:r>
            <a:r>
              <a:rPr lang="uk-UA" sz="1400" i="1" smtClean="0"/>
              <a:t>2004</a:t>
            </a:r>
            <a:r>
              <a:rPr lang="uk-UA" sz="1400" smtClean="0"/>
              <a:t> ).</a:t>
            </a:r>
          </a:p>
          <a:p>
            <a:pPr marL="0" indent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uk-UA" sz="1400" smtClean="0"/>
              <a:t>Крім цього написано сотні статей наукового та науково-популярного характеру                                   про М.Кравчука </a:t>
            </a:r>
            <a:r>
              <a:rPr lang="uk-UA" sz="1400" i="1" smtClean="0"/>
              <a:t>(На фото: </a:t>
            </a:r>
            <a:r>
              <a:rPr lang="uk-UA" sz="1400" smtClean="0"/>
              <a:t>Книга Г. М. Возняка “ Моя любов – Україна і математика ” )</a:t>
            </a:r>
            <a:endParaRPr lang="ru-RU" sz="1400" smtClean="0"/>
          </a:p>
          <a:p>
            <a:pPr marL="0" indent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uk-UA" sz="1400" smtClean="0"/>
              <a:t>	Луцька гімназія № 21 носить ім’я Михайла Кравчука. </a:t>
            </a:r>
            <a:endParaRPr lang="ru-RU" sz="1400" smtClean="0"/>
          </a:p>
          <a:p>
            <a:pPr marL="0" indent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uk-UA" sz="1400" smtClean="0"/>
              <a:t>	11 січня 2012 року Верховна рада України прийняла постанову про відзначення на державному рівні 120-річниці з Дня народження Михайла Кравчука.</a:t>
            </a:r>
            <a:endParaRPr lang="ru-RU" sz="1400" smtClean="0"/>
          </a:p>
        </p:txBody>
      </p:sp>
      <p:pic>
        <p:nvPicPr>
          <p:cNvPr id="57348" name="Picture 5" descr="D:\Лілія\рабочий стол 24.05.12\Кравчук найцікавіше\Михайло Кравчук Моя любов  Україна і математика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3500438"/>
            <a:ext cx="1714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500063" y="571500"/>
            <a:ext cx="8215312" cy="55086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Сторінка 10.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uk-UA" sz="3200" b="1" i="1" u="sng" dirty="0">
                <a:solidFill>
                  <a:srgbClr val="007E39"/>
                </a:solidFill>
              </a:rPr>
              <a:t>Зразок для наслідування</a:t>
            </a:r>
            <a:endParaRPr lang="ru-RU" sz="3200" dirty="0">
              <a:solidFill>
                <a:srgbClr val="007E39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Зразок для наслідування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8634412" cy="4722812"/>
          </a:xfrm>
        </p:spPr>
        <p:txBody>
          <a:bodyPr>
            <a:normAutofit fontScale="25000" lnSpcReduction="20000"/>
          </a:bodyPr>
          <a:lstStyle/>
          <a:p>
            <a:pPr marL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4800" dirty="0" smtClean="0"/>
              <a:t>	</a:t>
            </a:r>
            <a:r>
              <a:rPr lang="uk-UA" sz="6400" dirty="0" smtClean="0"/>
              <a:t> «… майже жодне явище в створенні математичної науки [в Україні – Н.В.] не сталося без його участі,… ані закладалися </a:t>
            </a:r>
            <a:r>
              <a:rPr lang="uk-UA" sz="6400" b="1" dirty="0" smtClean="0"/>
              <a:t>перші</a:t>
            </a:r>
            <a:r>
              <a:rPr lang="uk-UA" sz="6400" dirty="0" smtClean="0"/>
              <a:t> українські школи в місті і по селах, </a:t>
            </a:r>
            <a:r>
              <a:rPr lang="uk-UA" sz="6400" b="1" dirty="0" smtClean="0"/>
              <a:t>перші </a:t>
            </a:r>
            <a:r>
              <a:rPr lang="uk-UA" sz="6400" dirty="0" smtClean="0"/>
              <a:t>курси, </a:t>
            </a:r>
            <a:r>
              <a:rPr lang="uk-UA" sz="6400" b="1" dirty="0" smtClean="0"/>
              <a:t>перші українські університети</a:t>
            </a:r>
            <a:r>
              <a:rPr lang="uk-UA" sz="6400" dirty="0" smtClean="0"/>
              <a:t> (народний і державний),…, ані утворювалася математична термінологія або наукова мова… – нічого цього не робилося без </a:t>
            </a:r>
            <a:r>
              <a:rPr lang="uk-UA" sz="6400" b="1" dirty="0" smtClean="0"/>
              <a:t>найактивнішої участі Михайла Кравчука</a:t>
            </a:r>
            <a:r>
              <a:rPr lang="uk-UA" sz="6400" dirty="0" smtClean="0"/>
              <a:t>» (з характеристики на нього, надісланої до Всеукраїнської Академії наук 1929 р. у зв’язку з висуненням його кандидатури в дійсні члени академії).</a:t>
            </a:r>
            <a:endParaRPr lang="ru-RU" sz="6400" dirty="0" smtClean="0"/>
          </a:p>
          <a:p>
            <a:pPr marL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6400" dirty="0" smtClean="0"/>
              <a:t>	Формулами послугувались </a:t>
            </a:r>
            <a:r>
              <a:rPr lang="uk-UA" sz="6400" b="1" i="1" dirty="0" smtClean="0"/>
              <a:t>арабські вчені</a:t>
            </a:r>
            <a:r>
              <a:rPr lang="uk-UA" sz="6400" dirty="0" smtClean="0"/>
              <a:t>, розшифровуючи </a:t>
            </a:r>
            <a:r>
              <a:rPr lang="uk-UA" sz="6400" b="1" i="1" dirty="0" smtClean="0"/>
              <a:t>стародавнє письмо</a:t>
            </a:r>
            <a:r>
              <a:rPr lang="uk-UA" sz="6400" dirty="0" smtClean="0"/>
              <a:t>. Його перу належать </a:t>
            </a:r>
            <a:r>
              <a:rPr lang="uk-UA" sz="6400" b="1" i="1" dirty="0" smtClean="0"/>
              <a:t>перші підручники українською мовою </a:t>
            </a:r>
            <a:r>
              <a:rPr lang="uk-UA" sz="6400" dirty="0" smtClean="0"/>
              <a:t>і численні відкриття з вищої математики. Він – і педагог за покликанням.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6400" dirty="0" smtClean="0"/>
              <a:t>	Його запрошували працювати за кордоном, але Він повертався в Україну. Він жив і горів безмірною любов’ю до України і до Математики. Увесь свій короткий вік працював </a:t>
            </a:r>
            <a:r>
              <a:rPr lang="uk-UA" sz="6400" b="1" i="1" dirty="0" smtClean="0"/>
              <a:t>невпинно й творчо на благо Науки, Освіти рідного народу</a:t>
            </a:r>
            <a:r>
              <a:rPr lang="uk-UA" sz="6400" dirty="0" smtClean="0"/>
              <a:t>. </a:t>
            </a:r>
            <a:endParaRPr lang="ru-RU" sz="6400" dirty="0" smtClean="0"/>
          </a:p>
          <a:p>
            <a:pPr marL="0"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6400" dirty="0" smtClean="0"/>
              <a:t> 	Могутній інтелект українця йшов до фундаментальних розробок своїми, ще ніким не торованими шляхами. Ще не відаючи, що незабаром вони знадобляться для </a:t>
            </a:r>
            <a:r>
              <a:rPr lang="uk-UA" sz="6400" b="1" i="1" dirty="0" smtClean="0"/>
              <a:t>створення перших електронних обчислювальних машин, подолання сили земного тяжіння, розвитку телебачення…</a:t>
            </a:r>
            <a:endParaRPr lang="ru-RU" sz="6400" b="1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6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Дитячі і студентські роки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686800" cy="1143000"/>
          </a:xfrm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</a:t>
            </a:r>
            <a:r>
              <a:rPr lang="uk-UA" sz="4500" dirty="0" smtClean="0">
                <a:solidFill>
                  <a:schemeClr val="tx1"/>
                </a:solidFill>
              </a:rPr>
              <a:t>Народився майбутній вчений </a:t>
            </a:r>
            <a:r>
              <a:rPr lang="uk-UA" sz="4500" b="1" i="1" dirty="0" smtClean="0">
                <a:solidFill>
                  <a:schemeClr val="tx1"/>
                </a:solidFill>
              </a:rPr>
              <a:t>27 вересня 1892 року</a:t>
            </a:r>
            <a:r>
              <a:rPr lang="uk-UA" sz="4500" dirty="0" smtClean="0">
                <a:solidFill>
                  <a:schemeClr val="tx1"/>
                </a:solidFill>
              </a:rPr>
              <a:t> у селі Човниця Ківерцівського повіту на Волині.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4500" dirty="0" smtClean="0">
                <a:solidFill>
                  <a:srgbClr val="FF0000"/>
                </a:solidFill>
              </a:rPr>
              <a:t>	</a:t>
            </a:r>
            <a:r>
              <a:rPr lang="uk-UA" sz="4500" dirty="0" smtClean="0">
                <a:solidFill>
                  <a:schemeClr val="tx1"/>
                </a:solidFill>
              </a:rPr>
              <a:t>Зараз  рідне село математика має такий вигляд. </a:t>
            </a:r>
            <a:endParaRPr lang="ru-RU" sz="45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4340" name="Picture 4" descr="C:\Users\Котя\Desktop\53865196.jpg"/>
          <p:cNvPicPr>
            <a:picLocks noChangeAspect="1" noChangeArrowheads="1"/>
          </p:cNvPicPr>
          <p:nvPr/>
        </p:nvPicPr>
        <p:blipFill>
          <a:blip r:embed="rId2"/>
          <a:srcRect l="22678"/>
          <a:stretch>
            <a:fillRect/>
          </a:stretch>
        </p:blipFill>
        <p:spPr bwMode="auto">
          <a:xfrm>
            <a:off x="6715125" y="2857500"/>
            <a:ext cx="22272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Котя\Desktop\4697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429125"/>
            <a:ext cx="330993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Котя\Desktop\клу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257175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C:\Users\Котя\Desktop\церква.jpg"/>
          <p:cNvPicPr>
            <a:picLocks noChangeAspect="1" noChangeArrowheads="1"/>
          </p:cNvPicPr>
          <p:nvPr/>
        </p:nvPicPr>
        <p:blipFill>
          <a:blip r:embed="rId5"/>
          <a:srcRect t="3780" b="3780"/>
          <a:stretch>
            <a:fillRect/>
          </a:stretch>
        </p:blipFill>
        <p:spPr bwMode="auto">
          <a:xfrm>
            <a:off x="4429125" y="3857625"/>
            <a:ext cx="22733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C:\Users\Котя\Desktop\503872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286375"/>
            <a:ext cx="20002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5286375" y="3357563"/>
            <a:ext cx="96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Церква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1071563" y="2571750"/>
            <a:ext cx="76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Клуб</a:t>
            </a:r>
            <a:r>
              <a:rPr lang="uk-UA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14347" name="Прямоугольник 10"/>
          <p:cNvSpPr>
            <a:spLocks noChangeArrowheads="1"/>
          </p:cNvSpPr>
          <p:nvPr/>
        </p:nvSpPr>
        <p:spPr bwMode="auto">
          <a:xfrm>
            <a:off x="7072313" y="2428875"/>
            <a:ext cx="1277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 pitchFamily="34" charset="0"/>
              </a:rPr>
              <a:t>Пам’ятник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Зразок для наслідування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7322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 smtClean="0"/>
              <a:t>	</a:t>
            </a:r>
            <a:r>
              <a:rPr lang="uk-UA" sz="1900" dirty="0" smtClean="0"/>
              <a:t>Так, минають роки, та формули безсмертні. ..            М. Кравчук пережив свою дочасну смерть – життя його триває і далі: у формулах і теоремах в чудесному поєднанні математичних символів та чисел.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900" dirty="0" smtClean="0"/>
              <a:t> 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900" dirty="0" smtClean="0"/>
              <a:t>	На небосхилі математичної науки </a:t>
            </a:r>
            <a:r>
              <a:rPr lang="uk-UA" sz="1900" b="1" i="1" dirty="0" smtClean="0"/>
              <a:t>яскравою зіркою світить ім’я Михайла Кравчука.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900" dirty="0" smtClean="0"/>
          </a:p>
          <a:p>
            <a:pPr marL="0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900" dirty="0" smtClean="0"/>
              <a:t>	</a:t>
            </a:r>
            <a:r>
              <a:rPr lang="uk-UA" sz="1900" b="1" i="1" dirty="0" smtClean="0"/>
              <a:t>Воно є зразком для наслідування та продовження його досліджень у працях сучасних і прийдешніх науковців в Україні й далеко за її межами…</a:t>
            </a:r>
            <a:endParaRPr lang="ru-RU" sz="1900" b="1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Література</a:t>
            </a:r>
            <a:endParaRPr lang="ru-RU" i="1" dirty="0">
              <a:solidFill>
                <a:srgbClr val="007E3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hlinkClick r:id="rId2"/>
              </a:rPr>
              <a:t>http://www.univ.kiev.ua/ua/geninf/history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hlinkClick r:id="rId3"/>
              </a:rPr>
              <a:t>http://h.ua/story/289951/#ixzz1yAfsrvea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hlinkClick r:id="rId4"/>
              </a:rPr>
              <a:t>Kravchukm@narod.ru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ru-RU" dirty="0" smtClean="0">
                <a:hlinkClick r:id="rId5"/>
              </a:rPr>
              <a:t>http://www.mathsociety.kiev.ua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h.ua/story/289951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>
                  <a:lumMod val="10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91600" cy="857256"/>
          </a:xfrm>
        </p:spPr>
        <p:txBody>
          <a:bodyPr/>
          <a:lstStyle/>
          <a:p>
            <a:pPr indent="342900" eaLnBrk="1" hangingPunct="1">
              <a:defRPr/>
            </a:pPr>
            <a:r>
              <a:rPr lang="uk-UA" i="1" dirty="0" smtClean="0">
                <a:solidFill>
                  <a:srgbClr val="007E39"/>
                </a:solidFill>
              </a:rPr>
              <a:t>Дитячі і студентські роки</a:t>
            </a:r>
            <a:endParaRPr lang="ru-RU" dirty="0"/>
          </a:p>
        </p:txBody>
      </p:sp>
      <p:pic>
        <p:nvPicPr>
          <p:cNvPr id="15363" name="Picture 2" descr="D:\Лілія\рабочий стол 24.05.12\матем кравчук\виховний захід Кравчук на 20.09.12 мій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06925" y="1143000"/>
            <a:ext cx="4268788" cy="3414713"/>
          </a:xfrm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500063" y="1785938"/>
            <a:ext cx="314325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b="1" i="1">
                <a:latin typeface="Franklin Gothic Book" pitchFamily="34" charset="0"/>
              </a:rPr>
              <a:t>	У 1901 році</a:t>
            </a:r>
            <a:r>
              <a:rPr lang="uk-UA">
                <a:latin typeface="Franklin Gothic Book" pitchFamily="34" charset="0"/>
              </a:rPr>
              <a:t> сім’я переїхала до Луцька до будинку Фані Цукерман на вулиці Лагерній, нині Шопена , буд. №3. </a:t>
            </a:r>
          </a:p>
          <a:p>
            <a:endParaRPr lang="ru-RU" sz="2400">
              <a:latin typeface="Franklin Gothic Book" pitchFamily="34" charset="0"/>
            </a:endParaRPr>
          </a:p>
          <a:p>
            <a:endParaRPr lang="ru-RU" sz="2800">
              <a:latin typeface="Franklin Gothic Book" pitchFamily="34" charset="0"/>
            </a:endParaRP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6215063" y="4786313"/>
            <a:ext cx="2786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i="1">
                <a:latin typeface="Franklin Gothic Book" pitchFamily="34" charset="0"/>
              </a:rPr>
              <a:t>	З </a:t>
            </a:r>
            <a:r>
              <a:rPr lang="uk-UA" b="1" i="1">
                <a:latin typeface="Franklin Gothic Book" pitchFamily="34" charset="0"/>
              </a:rPr>
              <a:t>1901</a:t>
            </a:r>
            <a:r>
              <a:rPr lang="uk-UA" i="1">
                <a:latin typeface="Franklin Gothic Book" pitchFamily="34" charset="0"/>
              </a:rPr>
              <a:t> по </a:t>
            </a:r>
            <a:r>
              <a:rPr lang="uk-UA" b="1" i="1">
                <a:latin typeface="Franklin Gothic Book" pitchFamily="34" charset="0"/>
              </a:rPr>
              <a:t>1910</a:t>
            </a:r>
            <a:r>
              <a:rPr lang="uk-UA" i="1">
                <a:latin typeface="Franklin Gothic Book" pitchFamily="34" charset="0"/>
              </a:rPr>
              <a:t> рік</a:t>
            </a:r>
            <a:r>
              <a:rPr lang="uk-UA">
                <a:latin typeface="Franklin Gothic Book" pitchFamily="34" charset="0"/>
              </a:rPr>
              <a:t> навчається в гімназії м. Луцьк</a:t>
            </a:r>
            <a:endParaRPr lang="uk-UA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2" descr="C:\Users\Котя\Desktop\Гімназія на майдан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500438"/>
            <a:ext cx="4900612" cy="307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Дитячі і студентські роки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071563" y="1285875"/>
            <a:ext cx="7858125" cy="928688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uk-UA" sz="1400" smtClean="0"/>
              <a:t> 	</a:t>
            </a:r>
            <a:r>
              <a:rPr lang="uk-UA" sz="1800" b="1" i="1" smtClean="0"/>
              <a:t>З 1910 по 1914 рр.</a:t>
            </a:r>
            <a:r>
              <a:rPr lang="uk-UA" sz="1800" smtClean="0"/>
              <a:t> навчався на математичному відділенні фізико-математичного факультету університету Святого Володимира в Києві</a:t>
            </a:r>
            <a:r>
              <a:rPr lang="uk-UA" sz="180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 l="2487" t="3513" r="2487" b="2107"/>
          <a:stretch>
            <a:fillRect/>
          </a:stretch>
        </p:blipFill>
        <p:spPr bwMode="auto">
          <a:xfrm>
            <a:off x="1357313" y="2071688"/>
            <a:ext cx="63087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Дитячі і студентські роки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4071937" cy="4143375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1800" b="1" i="1" dirty="0" smtClean="0"/>
              <a:t>Вечори проводив:</a:t>
            </a: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7E39"/>
              </a:buClr>
              <a:buFont typeface="Wingdings" pitchFamily="2" charset="2"/>
              <a:buChar char="v"/>
              <a:defRPr/>
            </a:pPr>
            <a:r>
              <a:rPr lang="uk-UA" sz="1800" b="1" dirty="0" smtClean="0"/>
              <a:t>в Українському клубі (вул. Велика Володимирівська, 42); </a:t>
            </a: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7E39"/>
              </a:buClr>
              <a:buFont typeface="Wingdings" pitchFamily="2" charset="2"/>
              <a:buChar char="v"/>
              <a:defRPr/>
            </a:pPr>
            <a:endParaRPr lang="uk-UA" sz="1800" b="1" dirty="0" smtClean="0">
              <a:solidFill>
                <a:srgbClr val="FF0000"/>
              </a:solidFill>
            </a:endParaRP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7E39"/>
              </a:buClr>
              <a:buFont typeface="Wingdings" pitchFamily="2" charset="2"/>
              <a:buChar char="v"/>
              <a:defRPr/>
            </a:pPr>
            <a:r>
              <a:rPr lang="uk-UA" sz="1800" b="1" dirty="0" smtClean="0"/>
              <a:t>в Народному домі, на Лук`янівці, де український театр під керівництвом М. Старицького  ставив свої вистави.</a:t>
            </a:r>
            <a:endParaRPr lang="ru-RU" sz="18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14300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Котя\Desktop\troitskiy_narodnyi_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071938"/>
            <a:ext cx="40068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4"/>
          <a:srcRect l="14537" r="14537"/>
          <a:stretch>
            <a:fillRect/>
          </a:stretch>
        </p:blipFill>
        <p:spPr bwMode="auto">
          <a:xfrm>
            <a:off x="7858125" y="4929188"/>
            <a:ext cx="1092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4143375"/>
            <a:ext cx="4040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8838" y="2428875"/>
            <a:ext cx="32051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rgbClr val="007E39"/>
                </a:solidFill>
              </a:rPr>
              <a:t>Дитячі і студентські роки</a:t>
            </a:r>
            <a:endParaRPr lang="ru-RU" dirty="0"/>
          </a:p>
        </p:txBody>
      </p:sp>
      <p:pic>
        <p:nvPicPr>
          <p:cNvPr id="184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429000" y="1428750"/>
            <a:ext cx="2354263" cy="2581275"/>
          </a:xfrm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285750"/>
            <a:ext cx="27860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214313" y="1571625"/>
            <a:ext cx="3000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FF0000"/>
                </a:solidFill>
                <a:latin typeface="Franklin Gothic Book" pitchFamily="34" charset="0"/>
              </a:rPr>
              <a:t>     </a:t>
            </a:r>
            <a:r>
              <a:rPr lang="ru-RU" b="1" i="1">
                <a:latin typeface="Franklin Gothic Book" pitchFamily="34" charset="0"/>
              </a:rPr>
              <a:t>У п'єсах Старицький проводив інсценізацію творів</a:t>
            </a:r>
            <a:r>
              <a:rPr lang="uk-UA" b="1" i="1">
                <a:latin typeface="Franklin Gothic Book" pitchFamily="34" charset="0"/>
              </a:rPr>
              <a:t>:</a:t>
            </a:r>
          </a:p>
          <a:p>
            <a:pPr algn="just"/>
            <a:r>
              <a:rPr lang="ru-RU">
                <a:latin typeface="Franklin Gothic Book" pitchFamily="34" charset="0"/>
              </a:rPr>
              <a:t> М. Гоголя “Тарас Бульба”, “Сорочинський ярмарок”, музична комедія “Різдвяна ніч”; О. Шабельської “Ніч під Івана Купала”,  </a:t>
            </a:r>
          </a:p>
          <a:p>
            <a:pPr algn="just"/>
            <a:r>
              <a:rPr lang="ru-RU">
                <a:latin typeface="Franklin Gothic Book" pitchFamily="34" charset="0"/>
              </a:rPr>
              <a:t>І. Крашевського “Циганка Аза”,  Е. Ожешко “Зимовий вечір”; обробка п'єси Панаса Мирного “Перемудрив” (комедія “Крути, та не перекручуй”)</a:t>
            </a:r>
            <a:r>
              <a:rPr lang="uk-UA">
                <a:latin typeface="Franklin Gothic Book" pitchFamily="34" charset="0"/>
              </a:rPr>
              <a:t> та інші.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rgbClr val="000000"/>
      </a:dk1>
      <a:lt1>
        <a:srgbClr val="E6F8F4"/>
      </a:lt1>
      <a:dk2>
        <a:srgbClr val="000000"/>
      </a:dk2>
      <a:lt2>
        <a:srgbClr val="C5DBD6"/>
      </a:lt2>
      <a:accent1>
        <a:srgbClr val="CCFF99"/>
      </a:accent1>
      <a:accent2>
        <a:srgbClr val="ACBAB7"/>
      </a:accent2>
      <a:accent3>
        <a:srgbClr val="F0FBF8"/>
      </a:accent3>
      <a:accent4>
        <a:srgbClr val="000000"/>
      </a:accent4>
      <a:accent5>
        <a:srgbClr val="E2FFCA"/>
      </a:accent5>
      <a:accent6>
        <a:srgbClr val="9BA8A6"/>
      </a:accent6>
      <a:hlink>
        <a:srgbClr val="008080"/>
      </a:hlink>
      <a:folHlink>
        <a:srgbClr val="0066CC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1230</TotalTime>
  <Words>810</Words>
  <PresentationFormat>Экран (4:3)</PresentationFormat>
  <Paragraphs>275</Paragraphs>
  <Slides>51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Wingdings</vt:lpstr>
      <vt:lpstr>Трек</vt:lpstr>
      <vt:lpstr>Кравчук Михайло Пилипович – видатний український математик  (до 120 річчя з дня народження М. Кравчука)  </vt:lpstr>
      <vt:lpstr>«Моя любов - Україна і математика» - таким було його кредо</vt:lpstr>
      <vt:lpstr>М. П. Кравчук</vt:lpstr>
      <vt:lpstr>Слайд 4</vt:lpstr>
      <vt:lpstr>Дитячі і студентські роки</vt:lpstr>
      <vt:lpstr>Дитячі і студентські роки</vt:lpstr>
      <vt:lpstr>Дитячі і студентські роки</vt:lpstr>
      <vt:lpstr>Дитячі і студентські роки</vt:lpstr>
      <vt:lpstr>Дитячі і студентські роки</vt:lpstr>
      <vt:lpstr>Слайд 10</vt:lpstr>
      <vt:lpstr>Викладацька і наукова робота</vt:lpstr>
      <vt:lpstr>Викладацька і наукова робота</vt:lpstr>
      <vt:lpstr>Викладацька і наукова робота</vt:lpstr>
      <vt:lpstr>Слайд 14</vt:lpstr>
      <vt:lpstr>Стрімкий злет (1929 – 37 рр.– найплідніші в творчості М. Кравчука). </vt:lpstr>
      <vt:lpstr>Стрімкий злет </vt:lpstr>
      <vt:lpstr>Слайд 17</vt:lpstr>
      <vt:lpstr>Спогади студентів про вчителя…  На його лекціях ніколи не було вільного місця, слухати його лекції приходили також біологи, хіміки, філософи, філологи, робітники…</vt:lpstr>
      <vt:lpstr>Спогади студентів про вчителя…</vt:lpstr>
      <vt:lpstr>Спогади студентів про вчителя…</vt:lpstr>
      <vt:lpstr>Слайд 21</vt:lpstr>
      <vt:lpstr>Здобутки учнів М. Кравчука Архип Михайлович Люлька (1908—1984рр.)</vt:lpstr>
      <vt:lpstr>Здобутки учнів М. Кравчука Архип Михайлович Люлька </vt:lpstr>
      <vt:lpstr>Здобутки учнів М. Кравчука Архип Михайлович Люлька </vt:lpstr>
      <vt:lpstr>Здобутки учнів М. Кравчука Сергій Корольов (1907-1966рр.) </vt:lpstr>
      <vt:lpstr>Здобутки учнів М. Кравчука Сергій Корольов</vt:lpstr>
      <vt:lpstr>Здобутки учнів М. Кравчука Сергій Корольов</vt:lpstr>
      <vt:lpstr>Здобутки учнів М. Кравчука Володимир Челомей(30.06.14-08.12.84)</vt:lpstr>
      <vt:lpstr>Здобутки учнів М. Кравчука Володимир Челомей</vt:lpstr>
      <vt:lpstr>Слайд 30</vt:lpstr>
      <vt:lpstr>Постраждав,  бо був… українцем  1937 року для професора Михайла Кравчука настала година випробування </vt:lpstr>
      <vt:lpstr>Постраждав,  бо був… українцем</vt:lpstr>
      <vt:lpstr>Постраждав,  бо був… українцем</vt:lpstr>
      <vt:lpstr>Слайд 34</vt:lpstr>
      <vt:lpstr> Музей академіка М. П. Кравчука  </vt:lpstr>
      <vt:lpstr>Слайд 36</vt:lpstr>
      <vt:lpstr>Внесок у науку</vt:lpstr>
      <vt:lpstr>Внесок у науку</vt:lpstr>
      <vt:lpstr>Внесок у науку</vt:lpstr>
      <vt:lpstr>Внесок у науку</vt:lpstr>
      <vt:lpstr>Внесок у науку</vt:lpstr>
      <vt:lpstr>Слайд 42</vt:lpstr>
      <vt:lpstr>Вшанування пам’яті</vt:lpstr>
      <vt:lpstr>Вшанування пам’яті</vt:lpstr>
      <vt:lpstr>Вшанування пам’яті</vt:lpstr>
      <vt:lpstr>Вшанування пам’яті</vt:lpstr>
      <vt:lpstr>Вшанування пам’яті</vt:lpstr>
      <vt:lpstr>Слайд 48</vt:lpstr>
      <vt:lpstr>Зразок для наслідування</vt:lpstr>
      <vt:lpstr>Зразок для наслідування</vt:lpstr>
      <vt:lpstr>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Котя</dc:creator>
  <cp:lastModifiedBy>Home</cp:lastModifiedBy>
  <cp:revision>198</cp:revision>
  <dcterms:created xsi:type="dcterms:W3CDTF">2012-05-27T09:56:27Z</dcterms:created>
  <dcterms:modified xsi:type="dcterms:W3CDTF">2013-02-26T15:49:16Z</dcterms:modified>
</cp:coreProperties>
</file>